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embeddedFontLst>
    <p:embeddedFont>
      <p:font typeface="Roboto"/>
      <p:regular r:id="rId49"/>
      <p:bold r:id="rId50"/>
      <p:italic r:id="rId51"/>
      <p:boldItalic r:id="rId52"/>
    </p:embeddedFont>
    <p:embeddedFont>
      <p:font typeface="Roboto Mono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italic.fntdata"/><Relationship Id="rId50" Type="http://schemas.openxmlformats.org/officeDocument/2006/relationships/font" Target="fonts/Roboto-bold.fntdata"/><Relationship Id="rId53" Type="http://schemas.openxmlformats.org/officeDocument/2006/relationships/font" Target="fonts/RobotoMono-regular.fntdata"/><Relationship Id="rId52" Type="http://schemas.openxmlformats.org/officeDocument/2006/relationships/font" Target="fonts/Roboto-boldItalic.fntdata"/><Relationship Id="rId11" Type="http://schemas.openxmlformats.org/officeDocument/2006/relationships/slide" Target="slides/slide6.xml"/><Relationship Id="rId55" Type="http://schemas.openxmlformats.org/officeDocument/2006/relationships/font" Target="fonts/RobotoMono-italic.fntdata"/><Relationship Id="rId10" Type="http://schemas.openxmlformats.org/officeDocument/2006/relationships/slide" Target="slides/slide5.xml"/><Relationship Id="rId54" Type="http://schemas.openxmlformats.org/officeDocument/2006/relationships/font" Target="fonts/RobotoMon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RobotoMon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3527579c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3527579c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348447a247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348447a247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348447a247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348447a247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35061b6d37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35061b6d37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35061b6d37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35061b6d37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35061b6d37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35061b6d37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3527579cd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3527579cd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35061b6d37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35061b6d37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35061b6d37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35061b6d37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35061b6d37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35061b6d37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348447a247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348447a247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348447a247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348447a247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35061b6d37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35061b6d37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35061b6d37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35061b6d37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3527579cd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3527579cd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3527579cd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3527579cd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3527579cd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3527579cd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3527579cd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3527579cd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3527579cd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3527579cd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353d6887e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353d6887e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3527579cdc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3527579cd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353d6887e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353d6887e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3527579cdc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3527579cd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3527579cd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3527579cd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3527579cd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3527579cd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3115908f1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3115908f1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353029e0f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353029e0f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353029e0f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353029e0f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353029e0f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353029e0f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353029e0f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353029e0f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353029e0f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353029e0f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353029e0f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353029e0f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35061b6d37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35061b6d3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353d6887e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353d6887e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355003b70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355003b70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35061b6d3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35061b6d3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355003b70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355003b70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35061b6d3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35061b6d3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5061b6d3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35061b6d3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35061b6d3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35061b6d3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348447a2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348447a2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3527579cd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3527579cd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chipwhisperer.readthedocs.io/en/latest/scope-api.html#chipwhisperer.scope" TargetMode="External"/><Relationship Id="rId4" Type="http://schemas.openxmlformats.org/officeDocument/2006/relationships/image" Target="../media/image5.png"/><Relationship Id="rId10" Type="http://schemas.openxmlformats.org/officeDocument/2006/relationships/image" Target="../media/image2.png"/><Relationship Id="rId9" Type="http://schemas.openxmlformats.org/officeDocument/2006/relationships/image" Target="../media/image1.png"/><Relationship Id="rId5" Type="http://schemas.openxmlformats.org/officeDocument/2006/relationships/hyperlink" Target="https://chipwhisperer.readthedocs.io/en/latest/scope-api.html#api-scope-openadc" TargetMode="External"/><Relationship Id="rId6" Type="http://schemas.openxmlformats.org/officeDocument/2006/relationships/hyperlink" Target="https://chipwhisperer.readthedocs.io/en/latest/scope-api.html#api-scope-cwnano" TargetMode="External"/><Relationship Id="rId7" Type="http://schemas.openxmlformats.org/officeDocument/2006/relationships/hyperlink" Target="https://chipwhisperer.readthedocs.io/en/latest/scope-api.html#chipwhisperer.scopes.OpenADC" TargetMode="External"/><Relationship Id="rId8" Type="http://schemas.openxmlformats.org/officeDocument/2006/relationships/hyperlink" Target="https://chipwhisperer.readthedocs.io/en/latest/scope-api.html#chipwhisperer.scopes.CWNano" TargetMode="External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hyperlink" Target="https://chipwhisperer.readthedocs.io/en/latest/scope-api.html#chipwhisperer.scopes.OpenADC.dis" TargetMode="External"/><Relationship Id="rId10" Type="http://schemas.openxmlformats.org/officeDocument/2006/relationships/hyperlink" Target="https://chipwhisperer.readthedocs.io/en/latest/scope-api.html#chipwhisperer.scopes.OpenADC.con" TargetMode="External"/><Relationship Id="rId13" Type="http://schemas.openxmlformats.org/officeDocument/2006/relationships/hyperlink" Target="https://chipwhisperer.readthedocs.io/en/latest/scope-api.html#chipwhisperer.scopes.OpenADC.get_last_trace" TargetMode="External"/><Relationship Id="rId12" Type="http://schemas.openxmlformats.org/officeDocument/2006/relationships/hyperlink" Target="https://chipwhisperer.readthedocs.io/en/latest/scope-api.html#chipwhisperer.scopes.OpenADC.arm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chipwhisperer.readthedocs.io/en/latest/scope-api.html#chipwhisperer.capture.scopes._OpenADCInterface.GainSettings" TargetMode="External"/><Relationship Id="rId4" Type="http://schemas.openxmlformats.org/officeDocument/2006/relationships/hyperlink" Target="https://chipwhisperer.readthedocs.io/en/latest/scope-api.html#chipwhisperer.capture.scopes._OpenADCInterface.TriggerSettings" TargetMode="External"/><Relationship Id="rId9" Type="http://schemas.openxmlformats.org/officeDocument/2006/relationships/hyperlink" Target="https://chipwhisperer.readthedocs.io/en/latest/scope-api.html#chipwhisperer.scopes.OpenADC.default_setup" TargetMode="External"/><Relationship Id="rId15" Type="http://schemas.openxmlformats.org/officeDocument/2006/relationships/image" Target="../media/image1.png"/><Relationship Id="rId14" Type="http://schemas.openxmlformats.org/officeDocument/2006/relationships/image" Target="../media/image22.png"/><Relationship Id="rId16" Type="http://schemas.openxmlformats.org/officeDocument/2006/relationships/image" Target="../media/image2.png"/><Relationship Id="rId5" Type="http://schemas.openxmlformats.org/officeDocument/2006/relationships/hyperlink" Target="https://chipwhisperer.readthedocs.io/en/latest/scope-api.html#chipwhisperer.capture.scopes._OpenADCInterface.TriggerSettings" TargetMode="External"/><Relationship Id="rId6" Type="http://schemas.openxmlformats.org/officeDocument/2006/relationships/hyperlink" Target="https://chipwhisperer.readthedocs.io/en/latest/scope-api.html#chipwhisperer.capture.scopes.cwhardware.ChipWhispererExtra.GPIOSettings" TargetMode="External"/><Relationship Id="rId7" Type="http://schemas.openxmlformats.org/officeDocument/2006/relationships/hyperlink" Target="https://chipwhisperer.readthedocs.io/en/latest/scope-api.html#chipwhisperer.capture.scopes.cwhardware.ChipWhispererExtra.TriggerSettings" TargetMode="External"/><Relationship Id="rId8" Type="http://schemas.openxmlformats.org/officeDocument/2006/relationships/hyperlink" Target="https://chipwhisperer.readthedocs.io/en/latest/scope-api.html#chipwhisperer.capture.scopes.cwhardware.ChipWhispererGlitch.GlitchSettings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hyperlink" Target="https://rtfm.newae.com/Capture/ChipWhisperer-Lite/" TargetMode="External"/><Relationship Id="rId6" Type="http://schemas.openxmlformats.org/officeDocument/2006/relationships/hyperlink" Target="https://www.newae.com/products/nae-cw1173" TargetMode="External"/><Relationship Id="rId7" Type="http://schemas.openxmlformats.org/officeDocument/2006/relationships/hyperlink" Target="https://chipwhisperer.readthedocs.io/en/latest/windows-install.html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Relationship Id="rId6" Type="http://schemas.openxmlformats.org/officeDocument/2006/relationships/image" Target="../media/image1.png"/><Relationship Id="rId7" Type="http://schemas.openxmlformats.org/officeDocument/2006/relationships/image" Target="../media/image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9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737550" y="2926550"/>
            <a:ext cx="7668900" cy="17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73763"/>
                </a:solidFill>
              </a:rPr>
              <a:t>Smita Das</a:t>
            </a:r>
            <a:endParaRPr b="1" sz="2000">
              <a:solidFill>
                <a:srgbClr val="073763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solidFill>
                  <a:srgbClr val="073763"/>
                </a:solidFill>
              </a:rPr>
              <a:t>Secured Embedded and Architecture Laboratory (SEAL)</a:t>
            </a:r>
            <a:endParaRPr b="1" sz="2100">
              <a:solidFill>
                <a:srgbClr val="073763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73763"/>
                </a:solidFill>
              </a:rPr>
              <a:t>Department : Computer Science and Engineering</a:t>
            </a:r>
            <a:endParaRPr b="1" sz="2000">
              <a:solidFill>
                <a:srgbClr val="073763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073763"/>
                </a:solidFill>
              </a:rPr>
              <a:t>Bootcamp on Embedded Security and Trust (BEST 2025)</a:t>
            </a:r>
            <a:endParaRPr b="1" sz="1500">
              <a:solidFill>
                <a:srgbClr val="073763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800">
              <a:solidFill>
                <a:srgbClr val="073763"/>
              </a:solidFill>
            </a:endParaRPr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182275" y="1598900"/>
            <a:ext cx="8520600" cy="1031400"/>
          </a:xfrm>
          <a:prstGeom prst="rect">
            <a:avLst/>
          </a:prstGeom>
          <a:effectLst>
            <a:outerShdw blurRad="57150" rotWithShape="0" algn="bl" dir="12239999" dist="38100">
              <a:srgbClr val="0000FF">
                <a:alpha val="52999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Chipwhisperer  </a:t>
            </a:r>
            <a:endParaRPr sz="5500"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-1"/>
            <a:ext cx="737550" cy="7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6450" y="0"/>
            <a:ext cx="737550" cy="737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1035750" y="249650"/>
            <a:ext cx="597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/>
              <a:t>Capture Boards</a:t>
            </a:r>
            <a:endParaRPr b="1" sz="2220"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Five capture side hardware devices: 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ChipWhisperer-Husky, 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ChipWhisperer-Husky-Plus, 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CW1200 ChipWhisperer-Pro (CWPro), 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CW1173 ChipWhisperer-Lite (CWLite), and 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CW1101 ChipWhisperer-Nano (CWNano)</a:t>
            </a:r>
            <a:endParaRPr sz="23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"/>
            <a:ext cx="737550" cy="7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450" y="0"/>
            <a:ext cx="737550" cy="737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1082725" y="351075"/>
            <a:ext cx="774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/>
              <a:t>ChipWhisperer-Lite</a:t>
            </a:r>
            <a:endParaRPr b="1" sz="2220"/>
          </a:p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" sz="2100">
                <a:solidFill>
                  <a:schemeClr val="dk1"/>
                </a:solidFill>
                <a:highlight>
                  <a:srgbClr val="FFFFFF"/>
                </a:highlight>
              </a:rPr>
              <a:t>The ChipWhisperer-Lite typically comes with two main parts: </a:t>
            </a:r>
            <a:endParaRPr sz="2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○"/>
            </a:pPr>
            <a:r>
              <a:rPr b="1" lang="en" sz="2100">
                <a:solidFill>
                  <a:schemeClr val="dk1"/>
                </a:solidFill>
                <a:highlight>
                  <a:srgbClr val="FFFFFF"/>
                </a:highlight>
              </a:rPr>
              <a:t>a multi-purpose power analysis capture instrument,</a:t>
            </a:r>
            <a:endParaRPr b="1" sz="2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○"/>
            </a:pPr>
            <a:r>
              <a:rPr b="1" lang="en" sz="2100">
                <a:solidFill>
                  <a:schemeClr val="dk1"/>
                </a:solidFill>
                <a:highlight>
                  <a:srgbClr val="FFFFFF"/>
                </a:highlight>
              </a:rPr>
              <a:t>a target board</a:t>
            </a:r>
            <a:endParaRPr b="1" sz="2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  <a:highlight>
                  <a:srgbClr val="FFFFFF"/>
                </a:highlight>
              </a:rPr>
              <a:t>Features, such as SMA connectors for trigger input and output, allowing for easy interfacing with lab equipment.</a:t>
            </a:r>
            <a:endParaRPr sz="21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  <a:highlight>
                  <a:srgbClr val="FFFFFF"/>
                </a:highlight>
              </a:rPr>
              <a:t>Includes 8-bit Atmel XMEGA and 32-bit STM32F3 target devices</a:t>
            </a:r>
            <a:endParaRPr sz="2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400"/>
              </a:spcBef>
              <a:spcAft>
                <a:spcPts val="120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"/>
            <a:ext cx="737550" cy="7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450" y="0"/>
            <a:ext cx="737550" cy="737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1305850" y="315850"/>
            <a:ext cx="793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b="1" lang="en" sz="2220"/>
              <a:t>ChipWhisperer-Lite</a:t>
            </a:r>
            <a:endParaRPr b="1" sz="22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44594"/>
              <a:buNone/>
            </a:pPr>
            <a:r>
              <a:t/>
            </a:r>
            <a:endParaRPr b="1" sz="2220"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700" y="1129550"/>
            <a:ext cx="4968300" cy="3746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24"/>
          <p:cNvCxnSpPr>
            <a:endCxn id="148" idx="1"/>
          </p:cNvCxnSpPr>
          <p:nvPr/>
        </p:nvCxnSpPr>
        <p:spPr>
          <a:xfrm flipH="1" rot="10800000">
            <a:off x="3128475" y="1150675"/>
            <a:ext cx="2962500" cy="1780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8" name="Google Shape;148;p24"/>
          <p:cNvSpPr txBox="1"/>
          <p:nvPr/>
        </p:nvSpPr>
        <p:spPr>
          <a:xfrm>
            <a:off x="6090975" y="735025"/>
            <a:ext cx="192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Handles </a:t>
            </a:r>
            <a:r>
              <a:rPr b="1" lang="en">
                <a:solidFill>
                  <a:schemeClr val="dk1"/>
                </a:solidFill>
              </a:rPr>
              <a:t>triggering</a:t>
            </a:r>
            <a:r>
              <a:rPr lang="en">
                <a:solidFill>
                  <a:schemeClr val="dk1"/>
                </a:solidFill>
              </a:rPr>
              <a:t> for side-channel and fault injection attacks.</a:t>
            </a:r>
            <a:endParaRPr/>
          </a:p>
        </p:txBody>
      </p:sp>
      <p:cxnSp>
        <p:nvCxnSpPr>
          <p:cNvPr id="149" name="Google Shape;149;p24"/>
          <p:cNvCxnSpPr/>
          <p:nvPr/>
        </p:nvCxnSpPr>
        <p:spPr>
          <a:xfrm flipH="1" rot="10800000">
            <a:off x="4755175" y="2398350"/>
            <a:ext cx="1328700" cy="498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" name="Google Shape;150;p24"/>
          <p:cNvSpPr txBox="1"/>
          <p:nvPr/>
        </p:nvSpPr>
        <p:spPr>
          <a:xfrm>
            <a:off x="6157900" y="2071925"/>
            <a:ext cx="192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Atmel High Speed USB</a:t>
            </a:r>
            <a:endParaRPr/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-1"/>
            <a:ext cx="737550" cy="7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6450" y="0"/>
            <a:ext cx="737550" cy="737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1376300" y="127975"/>
            <a:ext cx="581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/>
              <a:t>ChipWhisperer-Lite</a:t>
            </a:r>
            <a:r>
              <a:rPr b="1" lang="en" sz="2220"/>
              <a:t> UFO board</a:t>
            </a:r>
            <a:endParaRPr b="1" sz="2220"/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9450" y="1811625"/>
            <a:ext cx="4596501" cy="297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5"/>
          <p:cNvSpPr txBox="1"/>
          <p:nvPr/>
        </p:nvSpPr>
        <p:spPr>
          <a:xfrm>
            <a:off x="370425" y="902138"/>
            <a:ext cx="8520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U</a:t>
            </a:r>
            <a:r>
              <a:rPr b="1" lang="en" sz="1700">
                <a:solidFill>
                  <a:schemeClr val="dk1"/>
                </a:solidFill>
              </a:rPr>
              <a:t>niversal target board</a:t>
            </a:r>
            <a:r>
              <a:rPr lang="en" sz="1700">
                <a:solidFill>
                  <a:schemeClr val="dk1"/>
                </a:solidFill>
              </a:rPr>
              <a:t> platform, providing power, clock, and trigger control for different target microcontrollers.</a:t>
            </a:r>
            <a:endParaRPr sz="1700">
              <a:solidFill>
                <a:srgbClr val="F26B33"/>
              </a:solidFill>
            </a:endParaRPr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-1"/>
            <a:ext cx="737550" cy="7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6450" y="0"/>
            <a:ext cx="737550" cy="737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1528950" y="127975"/>
            <a:ext cx="609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/>
              <a:t>ChipWhisperer-Lite UFO board</a:t>
            </a:r>
            <a:endParaRPr b="1" sz="2220"/>
          </a:p>
        </p:txBody>
      </p:sp>
      <p:sp>
        <p:nvSpPr>
          <p:cNvPr id="167" name="Google Shape;167;p26"/>
          <p:cNvSpPr txBox="1"/>
          <p:nvPr/>
        </p:nvSpPr>
        <p:spPr>
          <a:xfrm>
            <a:off x="311700" y="1371150"/>
            <a:ext cx="85206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It </a:t>
            </a:r>
            <a:r>
              <a:rPr lang="en" sz="2400">
                <a:solidFill>
                  <a:schemeClr val="dk1"/>
                </a:solidFill>
              </a:rPr>
              <a:t>is the starting point for side-channel power analysis attacks when combined with a ChipWhisperer Capture solution.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The CW308 puts all the standard requirements onto one board (such as power supplies, oscillators) to make super-simple target victim boards.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"/>
            <a:ext cx="737550" cy="7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450" y="0"/>
            <a:ext cx="737550" cy="737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1446750" y="127975"/>
            <a:ext cx="650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/>
              <a:t>ChipWhisperer-Lite UFO board</a:t>
            </a:r>
            <a:endParaRPr b="1" sz="2220"/>
          </a:p>
        </p:txBody>
      </p:sp>
      <p:sp>
        <p:nvSpPr>
          <p:cNvPr id="175" name="Google Shape;175;p27"/>
          <p:cNvSpPr txBox="1"/>
          <p:nvPr/>
        </p:nvSpPr>
        <p:spPr>
          <a:xfrm>
            <a:off x="311700" y="1045125"/>
            <a:ext cx="868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It is the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main-board for attacking all sorts of embedded targets.</a:t>
            </a:r>
            <a:endParaRPr sz="2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76" name="Google Shape;176;p27"/>
          <p:cNvSpPr txBox="1"/>
          <p:nvPr/>
        </p:nvSpPr>
        <p:spPr>
          <a:xfrm>
            <a:off x="7583400" y="1482500"/>
            <a:ext cx="1414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STM32F</a:t>
            </a:r>
            <a:r>
              <a:rPr lang="en" sz="1800">
                <a:solidFill>
                  <a:schemeClr val="dk1"/>
                </a:solidFill>
              </a:rPr>
              <a:t> Target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8312" y="1666625"/>
            <a:ext cx="3965324" cy="29739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27"/>
          <p:cNvCxnSpPr/>
          <p:nvPr/>
        </p:nvCxnSpPr>
        <p:spPr>
          <a:xfrm flipH="1" rot="10800000">
            <a:off x="4572000" y="1952375"/>
            <a:ext cx="2881800" cy="3663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9" name="Google Shape;17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-1"/>
            <a:ext cx="737550" cy="7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6450" y="0"/>
            <a:ext cx="737550" cy="737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1035750" y="127975"/>
            <a:ext cx="725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/>
              <a:t>Chipwhisperer-Lite UFO board</a:t>
            </a:r>
            <a:endParaRPr b="1" sz="2220"/>
          </a:p>
        </p:txBody>
      </p:sp>
      <p:sp>
        <p:nvSpPr>
          <p:cNvPr id="186" name="Google Shape;186;p28"/>
          <p:cNvSpPr txBox="1"/>
          <p:nvPr/>
        </p:nvSpPr>
        <p:spPr>
          <a:xfrm>
            <a:off x="311700" y="1045125"/>
            <a:ext cx="868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It is the main-board for attacking all sorts of embedded targets.</a:t>
            </a:r>
            <a:endParaRPr sz="2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87" name="Google Shape;1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1675" y="1643150"/>
            <a:ext cx="5173483" cy="330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28"/>
          <p:cNvCxnSpPr/>
          <p:nvPr/>
        </p:nvCxnSpPr>
        <p:spPr>
          <a:xfrm flipH="1" rot="10800000">
            <a:off x="4667250" y="1751175"/>
            <a:ext cx="2881800" cy="3663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9" name="Google Shape;189;p28"/>
          <p:cNvSpPr txBox="1"/>
          <p:nvPr/>
        </p:nvSpPr>
        <p:spPr>
          <a:xfrm>
            <a:off x="7583400" y="1482500"/>
            <a:ext cx="1248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CW308T-XMEGA</a:t>
            </a:r>
            <a:r>
              <a:rPr lang="en" sz="1800">
                <a:solidFill>
                  <a:schemeClr val="dk1"/>
                </a:solidFill>
              </a:rPr>
              <a:t> Target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-1"/>
            <a:ext cx="737550" cy="7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6450" y="0"/>
            <a:ext cx="737550" cy="737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type="title"/>
          </p:nvPr>
        </p:nvSpPr>
        <p:spPr>
          <a:xfrm>
            <a:off x="1223625" y="127975"/>
            <a:ext cx="760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/>
              <a:t>CW308 Details</a:t>
            </a:r>
            <a:endParaRPr b="1" sz="2220"/>
          </a:p>
        </p:txBody>
      </p:sp>
      <p:sp>
        <p:nvSpPr>
          <p:cNvPr id="197" name="Google Shape;197;p29"/>
          <p:cNvSpPr txBox="1"/>
          <p:nvPr/>
        </p:nvSpPr>
        <p:spPr>
          <a:xfrm>
            <a:off x="311700" y="1313275"/>
            <a:ext cx="85206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CW308 comes with the following parts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CW308 Main Board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CW308T-XMEGA Target Board (Atmel 8-bit microcontroller)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CW308T-STM32F3 Target Board (ARM Cortex M3)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CW308T Prototyping Boards (2.54mm prototyping board)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NPCB-CW308T-STM32F Blank PCB (Fits STM32F0, F1, F2, F3, F4)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Target Removal Tool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7.37 MHz crystal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8x jumper wires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30 cm SMA cable </a:t>
            </a:r>
            <a:endParaRPr sz="1800"/>
          </a:p>
        </p:txBody>
      </p:sp>
      <p:pic>
        <p:nvPicPr>
          <p:cNvPr id="198" name="Google Shape;1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"/>
            <a:ext cx="737550" cy="7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450" y="0"/>
            <a:ext cx="737550" cy="737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title"/>
          </p:nvPr>
        </p:nvSpPr>
        <p:spPr>
          <a:xfrm>
            <a:off x="1176675" y="127975"/>
            <a:ext cx="765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/>
              <a:t>CW308 Details</a:t>
            </a:r>
            <a:endParaRPr b="1" sz="2220"/>
          </a:p>
        </p:txBody>
      </p:sp>
      <p:pic>
        <p:nvPicPr>
          <p:cNvPr id="205" name="Google Shape;2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000" y="817825"/>
            <a:ext cx="6755138" cy="413802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0"/>
          <p:cNvSpPr txBox="1"/>
          <p:nvPr/>
        </p:nvSpPr>
        <p:spPr>
          <a:xfrm>
            <a:off x="2771325" y="571500"/>
            <a:ext cx="374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8x Jumper Wires</a:t>
            </a:r>
            <a:r>
              <a:rPr lang="en" sz="1200"/>
              <a:t>:connect signals between different parts of the CW308 board or external devices.</a:t>
            </a:r>
            <a:endParaRPr sz="1200"/>
          </a:p>
        </p:txBody>
      </p:sp>
      <p:sp>
        <p:nvSpPr>
          <p:cNvPr id="207" name="Google Shape;207;p30"/>
          <p:cNvSpPr txBox="1"/>
          <p:nvPr/>
        </p:nvSpPr>
        <p:spPr>
          <a:xfrm>
            <a:off x="657350" y="1827750"/>
            <a:ext cx="88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STM32F Target</a:t>
            </a:r>
            <a:endParaRPr b="1"/>
          </a:p>
        </p:txBody>
      </p:sp>
      <p:sp>
        <p:nvSpPr>
          <p:cNvPr id="208" name="Google Shape;208;p30"/>
          <p:cNvSpPr txBox="1"/>
          <p:nvPr/>
        </p:nvSpPr>
        <p:spPr>
          <a:xfrm>
            <a:off x="7615200" y="862738"/>
            <a:ext cx="1528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C</a:t>
            </a:r>
            <a:r>
              <a:rPr b="1" lang="en" sz="1100">
                <a:solidFill>
                  <a:schemeClr val="dk1"/>
                </a:solidFill>
              </a:rPr>
              <a:t>onnect the CW308 to ChipWhisperer</a:t>
            </a:r>
            <a:r>
              <a:rPr lang="en" sz="1100">
                <a:solidFill>
                  <a:schemeClr val="dk1"/>
                </a:solidFill>
              </a:rPr>
              <a:t> for measuring power traces or injecting faults- SMA connector</a:t>
            </a:r>
            <a:endParaRPr/>
          </a:p>
        </p:txBody>
      </p:sp>
      <p:sp>
        <p:nvSpPr>
          <p:cNvPr id="209" name="Google Shape;209;p30"/>
          <p:cNvSpPr txBox="1"/>
          <p:nvPr/>
        </p:nvSpPr>
        <p:spPr>
          <a:xfrm>
            <a:off x="1479350" y="4601850"/>
            <a:ext cx="2245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Crystal: external clock source</a:t>
            </a:r>
            <a:r>
              <a:rPr lang="en" sz="1100">
                <a:solidFill>
                  <a:schemeClr val="dk1"/>
                </a:solidFill>
              </a:rPr>
              <a:t> for the target microcontroller</a:t>
            </a:r>
            <a:r>
              <a:rPr b="1" lang="en" sz="1100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210" name="Google Shape;210;p30"/>
          <p:cNvSpPr txBox="1"/>
          <p:nvPr/>
        </p:nvSpPr>
        <p:spPr>
          <a:xfrm>
            <a:off x="7009500" y="3555150"/>
            <a:ext cx="2134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F2328"/>
                </a:solidFill>
                <a:highlight>
                  <a:schemeClr val="lt1"/>
                </a:highlight>
              </a:rPr>
              <a:t>Two SMA connectors on the board can be used for power measurement or glitch input</a:t>
            </a:r>
            <a:endParaRPr b="1" sz="1100"/>
          </a:p>
        </p:txBody>
      </p:sp>
      <p:sp>
        <p:nvSpPr>
          <p:cNvPr id="211" name="Google Shape;211;p30"/>
          <p:cNvSpPr txBox="1"/>
          <p:nvPr/>
        </p:nvSpPr>
        <p:spPr>
          <a:xfrm>
            <a:off x="6922300" y="2225400"/>
            <a:ext cx="912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Board removal tool</a:t>
            </a:r>
            <a:endParaRPr/>
          </a:p>
        </p:txBody>
      </p:sp>
      <p:sp>
        <p:nvSpPr>
          <p:cNvPr id="212" name="Google Shape;212;p30"/>
          <p:cNvSpPr txBox="1"/>
          <p:nvPr/>
        </p:nvSpPr>
        <p:spPr>
          <a:xfrm>
            <a:off x="4572000" y="4755750"/>
            <a:ext cx="381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solder </a:t>
            </a:r>
            <a:r>
              <a:rPr b="1" lang="en" sz="1200">
                <a:solidFill>
                  <a:schemeClr val="dk1"/>
                </a:solidFill>
              </a:rPr>
              <a:t>custom circuits</a:t>
            </a:r>
            <a:r>
              <a:rPr lang="en" sz="1200">
                <a:solidFill>
                  <a:schemeClr val="dk1"/>
                </a:solidFill>
              </a:rPr>
              <a:t>, such as microcontrollers,</a:t>
            </a:r>
            <a:endParaRPr sz="1500"/>
          </a:p>
        </p:txBody>
      </p:sp>
      <p:pic>
        <p:nvPicPr>
          <p:cNvPr id="213" name="Google Shape;21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-1"/>
            <a:ext cx="737550" cy="7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6450" y="0"/>
            <a:ext cx="737550" cy="737504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0"/>
          <p:cNvSpPr txBox="1"/>
          <p:nvPr/>
        </p:nvSpPr>
        <p:spPr>
          <a:xfrm>
            <a:off x="2289675" y="1304550"/>
            <a:ext cx="1118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XMEGA Target</a:t>
            </a:r>
            <a:endParaRPr b="1" sz="1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/>
          <p:nvPr>
            <p:ph type="title"/>
          </p:nvPr>
        </p:nvSpPr>
        <p:spPr>
          <a:xfrm>
            <a:off x="1223625" y="103550"/>
            <a:ext cx="747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/>
              <a:t>ChipWhisperer Capture</a:t>
            </a:r>
            <a:endParaRPr b="1" sz="2220"/>
          </a:p>
        </p:txBody>
      </p:sp>
      <p:pic>
        <p:nvPicPr>
          <p:cNvPr id="221" name="Google Shape;22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5250" y="853075"/>
            <a:ext cx="5604274" cy="36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1"/>
          <p:cNvSpPr txBox="1"/>
          <p:nvPr/>
        </p:nvSpPr>
        <p:spPr>
          <a:xfrm>
            <a:off x="70450" y="853075"/>
            <a:ext cx="3000000" cy="4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capture hardware provides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power,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serial communication,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clock,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shunt resistor monitoring,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power and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voltage fault injection capability.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Select devices (XMEGA, and STM32Fx) targets can be programmed from the ChipWhisperer, avoiding the need for an external programmer.</a:t>
            </a:r>
            <a:endParaRPr sz="1600"/>
          </a:p>
        </p:txBody>
      </p:sp>
      <p:pic>
        <p:nvPicPr>
          <p:cNvPr id="223" name="Google Shape;22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-1"/>
            <a:ext cx="737550" cy="7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6450" y="0"/>
            <a:ext cx="737550" cy="737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920000" y="192600"/>
            <a:ext cx="6010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Overview </a:t>
            </a:r>
            <a:endParaRPr b="1" sz="3000">
              <a:solidFill>
                <a:schemeClr val="dk1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144750" y="1249475"/>
            <a:ext cx="8854500" cy="17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Side Channel Infrastructure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ChipWhisperer Setup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Trace collection using ChipWhisperer-Lite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CPA - Basics and implementation</a:t>
            </a:r>
            <a:endParaRPr sz="2300">
              <a:solidFill>
                <a:schemeClr val="dk1"/>
              </a:solidFill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"/>
            <a:ext cx="737550" cy="7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450" y="0"/>
            <a:ext cx="737550" cy="737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/>
          <p:nvPr>
            <p:ph type="title"/>
          </p:nvPr>
        </p:nvSpPr>
        <p:spPr>
          <a:xfrm>
            <a:off x="1294100" y="315850"/>
            <a:ext cx="753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/>
              <a:t>ChipWhisperer-Lite</a:t>
            </a:r>
            <a:endParaRPr b="1" sz="2220"/>
          </a:p>
        </p:txBody>
      </p:sp>
      <p:pic>
        <p:nvPicPr>
          <p:cNvPr id="230" name="Google Shape;23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225" y="1040950"/>
            <a:ext cx="7909059" cy="395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2"/>
          <p:cNvSpPr txBox="1"/>
          <p:nvPr/>
        </p:nvSpPr>
        <p:spPr>
          <a:xfrm>
            <a:off x="2501275" y="2119800"/>
            <a:ext cx="1482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100"/>
              </a:spcAft>
              <a:buNone/>
            </a:pPr>
            <a:r>
              <a:rPr b="1" lang="en" sz="1050">
                <a:solidFill>
                  <a:schemeClr val="dk1"/>
                </a:solidFill>
              </a:rPr>
              <a:t>20-Pin Header connects Multi-Target to Capture Hardware</a:t>
            </a:r>
            <a:endParaRPr b="1" sz="1050">
              <a:solidFill>
                <a:schemeClr val="dk1"/>
              </a:solidFill>
            </a:endParaRPr>
          </a:p>
        </p:txBody>
      </p:sp>
      <p:sp>
        <p:nvSpPr>
          <p:cNvPr id="232" name="Google Shape;232;p32"/>
          <p:cNvSpPr txBox="1"/>
          <p:nvPr/>
        </p:nvSpPr>
        <p:spPr>
          <a:xfrm>
            <a:off x="7445175" y="747375"/>
            <a:ext cx="1164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Supplies power to the target board.</a:t>
            </a:r>
            <a:endParaRPr/>
          </a:p>
        </p:txBody>
      </p:sp>
      <p:pic>
        <p:nvPicPr>
          <p:cNvPr id="233" name="Google Shape;23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-1"/>
            <a:ext cx="737550" cy="7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6450" y="0"/>
            <a:ext cx="737550" cy="737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 txBox="1"/>
          <p:nvPr>
            <p:ph type="title"/>
          </p:nvPr>
        </p:nvSpPr>
        <p:spPr>
          <a:xfrm>
            <a:off x="1399775" y="315850"/>
            <a:ext cx="743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highlight>
                  <a:schemeClr val="lt1"/>
                </a:highlight>
              </a:rPr>
              <a:t>Scope API</a:t>
            </a:r>
            <a:endParaRPr b="1" sz="22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highlight>
                <a:schemeClr val="lt1"/>
              </a:highlight>
            </a:endParaRPr>
          </a:p>
        </p:txBody>
      </p:sp>
      <p:sp>
        <p:nvSpPr>
          <p:cNvPr id="240" name="Google Shape;240;p33"/>
          <p:cNvSpPr txBox="1"/>
          <p:nvPr/>
        </p:nvSpPr>
        <p:spPr>
          <a:xfrm>
            <a:off x="311688" y="888550"/>
            <a:ext cx="8175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Control the capture/glitch portion of the ChipWhisperer device.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Create a scope object via the </a:t>
            </a:r>
            <a:r>
              <a:rPr b="1" lang="en">
                <a:solidFill>
                  <a:schemeClr val="dk1"/>
                </a:solidFill>
                <a:highlight>
                  <a:srgbClr val="EEEEEE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chipwhisperer.scope()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 function, which will connect to a ChipWhisperer device and return a scope object of the correct type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241" name="Google Shape;2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163" y="1716250"/>
            <a:ext cx="8829675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 txBox="1"/>
          <p:nvPr/>
        </p:nvSpPr>
        <p:spPr>
          <a:xfrm>
            <a:off x="261500" y="2292100"/>
            <a:ext cx="38628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There are currently two types of scopes: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OpenADC Scope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 (Lite, Pro, Husky)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ChipWhisperer Nano Scope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 (Nano)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43" name="Google Shape;243;p33"/>
          <p:cNvSpPr txBox="1"/>
          <p:nvPr/>
        </p:nvSpPr>
        <p:spPr>
          <a:xfrm>
            <a:off x="319050" y="3468025"/>
            <a:ext cx="8505900" cy="13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By default, the object created is based on the attached hardware (OpenADC for CWLite/CW1200, CWNano for CWNano)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cope Types: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FBFBFB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scopes.OpenADC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 (Pro and Lite)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130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FBFBFB"/>
                </a:highlight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scopes.CWNano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 (Nano)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44" name="Google Shape;244;p33"/>
          <p:cNvSpPr txBox="1"/>
          <p:nvPr/>
        </p:nvSpPr>
        <p:spPr>
          <a:xfrm>
            <a:off x="6126900" y="2462875"/>
            <a:ext cx="23604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This function allows any type of scope to be created.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45" name="Google Shape;245;p33"/>
          <p:cNvCxnSpPr/>
          <p:nvPr/>
        </p:nvCxnSpPr>
        <p:spPr>
          <a:xfrm>
            <a:off x="5145850" y="2282875"/>
            <a:ext cx="981000" cy="480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6" name="Google Shape;246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1" y="-1"/>
            <a:ext cx="737550" cy="7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06450" y="0"/>
            <a:ext cx="737550" cy="737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4"/>
          <p:cNvSpPr txBox="1"/>
          <p:nvPr>
            <p:ph type="title"/>
          </p:nvPr>
        </p:nvSpPr>
        <p:spPr>
          <a:xfrm>
            <a:off x="484200" y="386300"/>
            <a:ext cx="81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00">
                <a:highlight>
                  <a:srgbClr val="FFFFFF"/>
                </a:highlight>
              </a:rPr>
              <a:t> OpenADC scope object: ChipWhisperer scope submodules</a:t>
            </a:r>
            <a:endParaRPr b="1" sz="22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200">
              <a:highlight>
                <a:schemeClr val="lt1"/>
              </a:highlight>
            </a:endParaRPr>
          </a:p>
        </p:txBody>
      </p:sp>
      <p:sp>
        <p:nvSpPr>
          <p:cNvPr id="253" name="Google Shape;253;p34"/>
          <p:cNvSpPr txBox="1"/>
          <p:nvPr/>
        </p:nvSpPr>
        <p:spPr>
          <a:xfrm>
            <a:off x="440400" y="1980675"/>
            <a:ext cx="8175600" cy="30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7493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lang="en">
                <a:solidFill>
                  <a:schemeClr val="dk1"/>
                </a:solidFill>
                <a:highlight>
                  <a:srgbClr val="FBFBFB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scope.gain</a:t>
            </a:r>
            <a:endParaRPr b="1">
              <a:solidFill>
                <a:schemeClr val="dk1"/>
              </a:solidFill>
              <a:highlight>
                <a:srgbClr val="FBFBFB"/>
              </a:highlight>
            </a:endParaRPr>
          </a:p>
          <a:p>
            <a:pPr indent="-317500" lvl="0" marL="749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lang="en">
                <a:solidFill>
                  <a:schemeClr val="dk1"/>
                </a:solidFill>
                <a:highlight>
                  <a:srgbClr val="FBFBFB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scope.adc</a:t>
            </a:r>
            <a:endParaRPr b="1">
              <a:solidFill>
                <a:schemeClr val="dk1"/>
              </a:solidFill>
              <a:highlight>
                <a:srgbClr val="FBFBFB"/>
              </a:highlight>
            </a:endParaRPr>
          </a:p>
          <a:p>
            <a:pPr indent="-317500" lvl="0" marL="749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lang="en">
                <a:solidFill>
                  <a:schemeClr val="dk1"/>
                </a:solidFill>
                <a:highlight>
                  <a:srgbClr val="FBFBFB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scope.clock</a:t>
            </a:r>
            <a:endParaRPr b="1">
              <a:solidFill>
                <a:schemeClr val="dk1"/>
              </a:solidFill>
              <a:highlight>
                <a:srgbClr val="FBFBFB"/>
              </a:highlight>
            </a:endParaRPr>
          </a:p>
          <a:p>
            <a:pPr indent="-317500" lvl="0" marL="749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lang="en">
                <a:solidFill>
                  <a:schemeClr val="dk1"/>
                </a:solidFill>
                <a:highlight>
                  <a:srgbClr val="FBFBFB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scope.io</a:t>
            </a:r>
            <a:endParaRPr b="1">
              <a:solidFill>
                <a:schemeClr val="dk1"/>
              </a:solidFill>
              <a:highlight>
                <a:srgbClr val="FBFBFB"/>
              </a:highlight>
            </a:endParaRPr>
          </a:p>
          <a:p>
            <a:pPr indent="-317500" lvl="0" marL="749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lang="en">
                <a:solidFill>
                  <a:schemeClr val="dk1"/>
                </a:solidFill>
                <a:highlight>
                  <a:srgbClr val="FBFBFB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scope.trigger</a:t>
            </a:r>
            <a:endParaRPr b="1">
              <a:solidFill>
                <a:schemeClr val="dk1"/>
              </a:solidFill>
              <a:highlight>
                <a:srgbClr val="FBFBFB"/>
              </a:highlight>
            </a:endParaRPr>
          </a:p>
          <a:p>
            <a:pPr indent="-317500" lvl="0" marL="749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lang="en">
                <a:solidFill>
                  <a:schemeClr val="dk1"/>
                </a:solidFill>
                <a:highlight>
                  <a:srgbClr val="FBFBFB"/>
                </a:highlight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scope.glitch (Lite/Pro)</a:t>
            </a:r>
            <a:endParaRPr b="1">
              <a:solidFill>
                <a:schemeClr val="dk1"/>
              </a:solidFill>
              <a:highlight>
                <a:srgbClr val="FBFBFB"/>
              </a:highlight>
            </a:endParaRPr>
          </a:p>
          <a:p>
            <a:pPr indent="-317500" lvl="0" marL="749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lang="en">
                <a:solidFill>
                  <a:schemeClr val="dk1"/>
                </a:solidFill>
                <a:highlight>
                  <a:srgbClr val="FBFBFB"/>
                </a:highlight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scope.default_setup</a:t>
            </a:r>
            <a:endParaRPr b="1">
              <a:solidFill>
                <a:schemeClr val="dk1"/>
              </a:solidFill>
              <a:highlight>
                <a:srgbClr val="FBFBFB"/>
              </a:highlight>
            </a:endParaRPr>
          </a:p>
          <a:p>
            <a:pPr indent="-317500" lvl="0" marL="749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lang="en">
                <a:solidFill>
                  <a:schemeClr val="dk1"/>
                </a:solidFill>
                <a:highlight>
                  <a:srgbClr val="FBFBFB"/>
                </a:highlight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scope.con</a:t>
            </a:r>
            <a:endParaRPr b="1">
              <a:solidFill>
                <a:schemeClr val="dk1"/>
              </a:solidFill>
              <a:highlight>
                <a:srgbClr val="FBFBFB"/>
              </a:highlight>
            </a:endParaRPr>
          </a:p>
          <a:p>
            <a:pPr indent="-317500" lvl="0" marL="749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lang="en">
                <a:solidFill>
                  <a:schemeClr val="dk1"/>
                </a:solidFill>
                <a:highlight>
                  <a:srgbClr val="FBFBFB"/>
                </a:highlight>
                <a:uFill>
                  <a:noFill/>
                </a:u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scope.dis</a:t>
            </a:r>
            <a:endParaRPr b="1">
              <a:solidFill>
                <a:schemeClr val="dk1"/>
              </a:solidFill>
              <a:highlight>
                <a:srgbClr val="FBFBFB"/>
              </a:highlight>
            </a:endParaRPr>
          </a:p>
          <a:p>
            <a:pPr indent="-317500" lvl="0" marL="749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lang="en">
                <a:solidFill>
                  <a:schemeClr val="dk1"/>
                </a:solidFill>
                <a:highlight>
                  <a:srgbClr val="FBFBFB"/>
                </a:highlight>
                <a:uFill>
                  <a:noFill/>
                </a:u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scope.arm</a:t>
            </a:r>
            <a:endParaRPr b="1">
              <a:solidFill>
                <a:schemeClr val="dk1"/>
              </a:solidFill>
              <a:highlight>
                <a:srgbClr val="FBFBFB"/>
              </a:highlight>
            </a:endParaRPr>
          </a:p>
          <a:p>
            <a:pPr indent="-317500" lvl="0" marL="749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lang="en">
                <a:solidFill>
                  <a:schemeClr val="dk1"/>
                </a:solidFill>
                <a:highlight>
                  <a:srgbClr val="FBFBFB"/>
                </a:highlight>
                <a:uFill>
                  <a:noFill/>
                </a:u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scope.get_last_trace</a:t>
            </a:r>
            <a:endParaRPr b="1">
              <a:solidFill>
                <a:schemeClr val="dk1"/>
              </a:solidFill>
              <a:highlight>
                <a:srgbClr val="FBFBFB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Setup scope to begin capture/glitching when triggered.</a:t>
            </a:r>
            <a:endParaRPr b="1">
              <a:solidFill>
                <a:schemeClr val="dk1"/>
              </a:solidFill>
              <a:highlight>
                <a:srgbClr val="FBFBFB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54" name="Google Shape;254;p34"/>
          <p:cNvSpPr txBox="1"/>
          <p:nvPr/>
        </p:nvSpPr>
        <p:spPr>
          <a:xfrm>
            <a:off x="440400" y="959000"/>
            <a:ext cx="826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 This class contains the public API for the OpenADC hardware, including the ChipWhisperer Lite.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To connect to one of these devices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255" name="Google Shape;255;p3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86875" y="1544000"/>
            <a:ext cx="6200831" cy="3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1" y="-1"/>
            <a:ext cx="737550" cy="7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406450" y="0"/>
            <a:ext cx="737550" cy="737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5"/>
          <p:cNvSpPr txBox="1"/>
          <p:nvPr>
            <p:ph type="title"/>
          </p:nvPr>
        </p:nvSpPr>
        <p:spPr>
          <a:xfrm>
            <a:off x="737550" y="104500"/>
            <a:ext cx="794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100">
                <a:highlight>
                  <a:srgbClr val="FFFFFF"/>
                </a:highlight>
              </a:rPr>
              <a:t> OpenADC scope object: ChipWhisperer scope submodules</a:t>
            </a:r>
            <a:endParaRPr b="1" sz="21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100">
              <a:highlight>
                <a:schemeClr val="lt1"/>
              </a:highlight>
            </a:endParaRPr>
          </a:p>
        </p:txBody>
      </p:sp>
      <p:sp>
        <p:nvSpPr>
          <p:cNvPr id="263" name="Google Shape;263;p35"/>
          <p:cNvSpPr txBox="1"/>
          <p:nvPr/>
        </p:nvSpPr>
        <p:spPr>
          <a:xfrm>
            <a:off x="108450" y="677200"/>
            <a:ext cx="8927100" cy="42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Scope Attributes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scope.gain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Controls the gain (amplification) of the signal captured by the ADC.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scope.adc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Represents the analog-to-digital converter (ADC) settings.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Includes parameters like the sampling rate, offset, and triggering settings.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scope.clock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Handles clock settings for the target and glitch module.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scope.io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Manages I/O pins on the ChipWhisperer device.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scope.trigger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Configures the trigger module, which determines when the scope starts capturing traces.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Triggers can be based on rising edges, falling edges, or specific signal levels.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scope.glitch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Manages glitching settings, including width, offset, and trigger conditions.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Used for voltage or clock glitching attacks.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4" name="Google Shape;2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"/>
            <a:ext cx="737550" cy="7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450" y="0"/>
            <a:ext cx="737550" cy="737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6"/>
          <p:cNvSpPr txBox="1"/>
          <p:nvPr>
            <p:ph type="title"/>
          </p:nvPr>
        </p:nvSpPr>
        <p:spPr>
          <a:xfrm>
            <a:off x="765650" y="117425"/>
            <a:ext cx="786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100">
                <a:highlight>
                  <a:srgbClr val="FFFFFF"/>
                </a:highlight>
              </a:rPr>
              <a:t> OpenADC scope object: ChipWhisperer scope submodules</a:t>
            </a:r>
            <a:endParaRPr b="1" sz="21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100">
              <a:highlight>
                <a:schemeClr val="lt1"/>
              </a:highlight>
            </a:endParaRPr>
          </a:p>
        </p:txBody>
      </p:sp>
      <p:sp>
        <p:nvSpPr>
          <p:cNvPr id="271" name="Google Shape;271;p36"/>
          <p:cNvSpPr txBox="1"/>
          <p:nvPr/>
        </p:nvSpPr>
        <p:spPr>
          <a:xfrm>
            <a:off x="108450" y="816950"/>
            <a:ext cx="8927100" cy="30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Scope Methods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scope.default_setup()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Resets the scope to default settings.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scope.con()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Connects to the ChipWhisperer hardware.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scope.dis()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Disconnects from the ChipWhisperer hardware.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scope.arm()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Arms the scope to start capturing power traces once a trigger event occurs.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scope.get_last_trace()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Retrieves the last captured power trace after a successful capture.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72" name="Google Shape;27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"/>
            <a:ext cx="737550" cy="7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450" y="0"/>
            <a:ext cx="737550" cy="737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 txBox="1"/>
          <p:nvPr>
            <p:ph type="title"/>
          </p:nvPr>
        </p:nvSpPr>
        <p:spPr>
          <a:xfrm>
            <a:off x="659975" y="296725"/>
            <a:ext cx="820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100">
                <a:highlight>
                  <a:srgbClr val="FFFFFF"/>
                </a:highlight>
              </a:rPr>
              <a:t> OpenADC scope object: ChipWhisperer scope submodules</a:t>
            </a:r>
            <a:endParaRPr b="1" sz="21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100">
              <a:highlight>
                <a:schemeClr val="lt1"/>
              </a:highlight>
            </a:endParaRPr>
          </a:p>
        </p:txBody>
      </p:sp>
      <p:sp>
        <p:nvSpPr>
          <p:cNvPr id="279" name="Google Shape;279;p37"/>
          <p:cNvSpPr txBox="1"/>
          <p:nvPr/>
        </p:nvSpPr>
        <p:spPr>
          <a:xfrm>
            <a:off x="108450" y="1448775"/>
            <a:ext cx="8927100" cy="3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Scope Default setup</a:t>
            </a:r>
            <a:endParaRPr b="1" sz="2200">
              <a:solidFill>
                <a:schemeClr val="dk1"/>
              </a:solidFill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750"/>
              <a:buChar char="●"/>
            </a:pPr>
            <a:r>
              <a:rPr lang="en" sz="1750">
                <a:solidFill>
                  <a:schemeClr val="dk1"/>
                </a:solidFill>
                <a:highlight>
                  <a:srgbClr val="FFFFFF"/>
                </a:highlight>
              </a:rPr>
              <a:t>Sets the scope gain to 45dB</a:t>
            </a:r>
            <a:endParaRPr sz="17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Char char="●"/>
            </a:pPr>
            <a:r>
              <a:rPr lang="en" sz="1750">
                <a:solidFill>
                  <a:schemeClr val="dk1"/>
                </a:solidFill>
                <a:highlight>
                  <a:srgbClr val="FFFFFF"/>
                </a:highlight>
              </a:rPr>
              <a:t>Sets the scope to capture 5000 samples</a:t>
            </a:r>
            <a:endParaRPr sz="17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Char char="●"/>
            </a:pPr>
            <a:r>
              <a:rPr lang="en" sz="1750">
                <a:solidFill>
                  <a:schemeClr val="dk1"/>
                </a:solidFill>
                <a:highlight>
                  <a:srgbClr val="FFFFFF"/>
                </a:highlight>
              </a:rPr>
              <a:t>Sets the scope offset to 0 (i.e., it will begin capturing as soon as it is triggered)</a:t>
            </a:r>
            <a:endParaRPr sz="17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Char char="●"/>
            </a:pPr>
            <a:r>
              <a:rPr lang="en" sz="1750">
                <a:solidFill>
                  <a:schemeClr val="dk1"/>
                </a:solidFill>
                <a:highlight>
                  <a:srgbClr val="FFFFFF"/>
                </a:highlight>
              </a:rPr>
              <a:t>Sets the scope trigger to rising edge</a:t>
            </a:r>
            <a:endParaRPr sz="17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Char char="●"/>
            </a:pPr>
            <a:r>
              <a:rPr lang="en" sz="1750">
                <a:solidFill>
                  <a:schemeClr val="dk1"/>
                </a:solidFill>
                <a:highlight>
                  <a:srgbClr val="FFFFFF"/>
                </a:highlight>
              </a:rPr>
              <a:t>Outputs a 7.37MHz clock to the target on HS2</a:t>
            </a:r>
            <a:endParaRPr sz="17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Char char="●"/>
            </a:pPr>
            <a:r>
              <a:rPr lang="en" sz="1750">
                <a:solidFill>
                  <a:schemeClr val="dk1"/>
                </a:solidFill>
                <a:highlight>
                  <a:srgbClr val="FFFFFF"/>
                </a:highlight>
              </a:rPr>
              <a:t>Clocks the scope ADC at 4*7.37MHz. Note that this is </a:t>
            </a:r>
            <a:r>
              <a:rPr i="1" lang="en" sz="1750">
                <a:solidFill>
                  <a:schemeClr val="dk1"/>
                </a:solidFill>
                <a:highlight>
                  <a:srgbClr val="FFFFFF"/>
                </a:highlight>
              </a:rPr>
              <a:t>synchronous</a:t>
            </a:r>
            <a:r>
              <a:rPr lang="en" sz="1750">
                <a:solidFill>
                  <a:schemeClr val="dk1"/>
                </a:solidFill>
                <a:highlight>
                  <a:srgbClr val="FFFFFF"/>
                </a:highlight>
              </a:rPr>
              <a:t> to the target clock on HS2</a:t>
            </a:r>
            <a:endParaRPr sz="17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Char char="●"/>
            </a:pPr>
            <a:r>
              <a:rPr lang="en" sz="1750">
                <a:solidFill>
                  <a:schemeClr val="dk1"/>
                </a:solidFill>
                <a:highlight>
                  <a:srgbClr val="FFFFFF"/>
                </a:highlight>
              </a:rPr>
              <a:t>Assigns GPIO1 as serial RX ( allowing data receiving from the target)</a:t>
            </a:r>
            <a:endParaRPr sz="17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Char char="●"/>
            </a:pPr>
            <a:r>
              <a:rPr lang="en" sz="1750">
                <a:solidFill>
                  <a:schemeClr val="dk1"/>
                </a:solidFill>
                <a:highlight>
                  <a:srgbClr val="FFFFFF"/>
                </a:highlight>
              </a:rPr>
              <a:t>Assigns GPIO2 as serial TX ( allowing data transmission to the target)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80" name="Google Shape;28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50" y="869425"/>
            <a:ext cx="7286625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-1"/>
            <a:ext cx="737550" cy="7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6450" y="0"/>
            <a:ext cx="737550" cy="737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8"/>
          <p:cNvSpPr txBox="1"/>
          <p:nvPr>
            <p:ph type="title"/>
          </p:nvPr>
        </p:nvSpPr>
        <p:spPr>
          <a:xfrm>
            <a:off x="1376300" y="117425"/>
            <a:ext cx="725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>
                <a:solidFill>
                  <a:srgbClr val="3E4349"/>
                </a:solidFill>
                <a:highlight>
                  <a:srgbClr val="FFFFFF"/>
                </a:highlight>
              </a:rPr>
              <a:t> </a:t>
            </a:r>
            <a:r>
              <a:rPr b="1" lang="en" sz="2200">
                <a:highlight>
                  <a:srgbClr val="FFFFFF"/>
                </a:highlight>
              </a:rPr>
              <a:t>Building and Uploading Firmware</a:t>
            </a:r>
            <a:endParaRPr b="1" sz="2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00">
              <a:solidFill>
                <a:srgbClr val="3E434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00">
              <a:highlight>
                <a:schemeClr val="lt1"/>
              </a:highlight>
            </a:endParaRPr>
          </a:p>
        </p:txBody>
      </p:sp>
      <p:sp>
        <p:nvSpPr>
          <p:cNvPr id="288" name="Google Shape;288;p38"/>
          <p:cNvSpPr txBox="1"/>
          <p:nvPr/>
        </p:nvSpPr>
        <p:spPr>
          <a:xfrm>
            <a:off x="108450" y="2165100"/>
            <a:ext cx="8927100" cy="29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en" sz="2100">
                <a:solidFill>
                  <a:schemeClr val="dk1"/>
                </a:solidFill>
                <a:highlight>
                  <a:srgbClr val="FFFFFF"/>
                </a:highlight>
              </a:rPr>
              <a:t>Attacking a target</a:t>
            </a:r>
            <a:r>
              <a:rPr lang="en" sz="2100">
                <a:solidFill>
                  <a:schemeClr val="dk1"/>
                </a:solidFill>
                <a:highlight>
                  <a:srgbClr val="FFFFFF"/>
                </a:highlight>
              </a:rPr>
              <a:t> : </a:t>
            </a:r>
            <a:endParaRPr sz="2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highlight>
                  <a:srgbClr val="FFFFFF"/>
                </a:highlight>
              </a:rPr>
              <a:t>Get some firmware built and uploaded onto it.</a:t>
            </a:r>
            <a:endParaRPr sz="2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  <a:highlight>
                  <a:srgbClr val="FFFFFF"/>
                </a:highlight>
              </a:rPr>
              <a:t>Fill in your platform, re-run the </a:t>
            </a:r>
            <a:r>
              <a:rPr i="1" lang="en" sz="2100">
                <a:solidFill>
                  <a:schemeClr val="dk1"/>
                </a:solidFill>
                <a:highlight>
                  <a:srgbClr val="FFFFFF"/>
                </a:highlight>
              </a:rPr>
              <a:t>build </a:t>
            </a:r>
            <a:r>
              <a:rPr lang="en" sz="2100">
                <a:solidFill>
                  <a:schemeClr val="dk1"/>
                </a:solidFill>
                <a:highlight>
                  <a:srgbClr val="FFFFFF"/>
                </a:highlight>
              </a:rPr>
              <a:t>command, and firmware should be successfully built.</a:t>
            </a:r>
            <a:endParaRPr sz="2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highlight>
                  <a:srgbClr val="EEEEEE"/>
                </a:highlight>
              </a:rPr>
              <a:t>PLATFORM=CW308_STM32F3</a:t>
            </a:r>
            <a:endParaRPr sz="2100">
              <a:solidFill>
                <a:schemeClr val="dk1"/>
              </a:solidFill>
              <a:highlight>
                <a:schemeClr val="lt2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50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289" name="Google Shape;28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225" y="783100"/>
            <a:ext cx="7472250" cy="65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225" y="1634550"/>
            <a:ext cx="5305425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8"/>
          <p:cNvSpPr txBox="1"/>
          <p:nvPr/>
        </p:nvSpPr>
        <p:spPr>
          <a:xfrm>
            <a:off x="5833600" y="16011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// </a:t>
            </a:r>
            <a:r>
              <a:rPr i="1" lang="en"/>
              <a:t>Uses TinyAES for encryption</a:t>
            </a:r>
            <a:endParaRPr i="1"/>
          </a:p>
        </p:txBody>
      </p:sp>
      <p:pic>
        <p:nvPicPr>
          <p:cNvPr id="292" name="Google Shape;29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" y="-1"/>
            <a:ext cx="737550" cy="7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6450" y="0"/>
            <a:ext cx="737550" cy="737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9"/>
          <p:cNvSpPr txBox="1"/>
          <p:nvPr>
            <p:ph type="title"/>
          </p:nvPr>
        </p:nvSpPr>
        <p:spPr>
          <a:xfrm>
            <a:off x="1517225" y="117425"/>
            <a:ext cx="711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00">
                <a:solidFill>
                  <a:srgbClr val="3E4349"/>
                </a:solidFill>
                <a:highlight>
                  <a:srgbClr val="FFFFFF"/>
                </a:highlight>
              </a:rPr>
              <a:t> </a:t>
            </a:r>
            <a:r>
              <a:rPr b="1" lang="en" sz="2200">
                <a:highlight>
                  <a:srgbClr val="FFFFFF"/>
                </a:highlight>
              </a:rPr>
              <a:t>Communication with the Target</a:t>
            </a:r>
            <a:endParaRPr b="1" sz="2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200">
              <a:solidFill>
                <a:srgbClr val="3E434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200">
              <a:highlight>
                <a:schemeClr val="lt1"/>
              </a:highlight>
            </a:endParaRPr>
          </a:p>
        </p:txBody>
      </p:sp>
      <p:sp>
        <p:nvSpPr>
          <p:cNvPr id="299" name="Google Shape;299;p39"/>
          <p:cNvSpPr txBox="1"/>
          <p:nvPr/>
        </p:nvSpPr>
        <p:spPr>
          <a:xfrm>
            <a:off x="108450" y="1202150"/>
            <a:ext cx="8927100" cy="31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Done through the </a:t>
            </a:r>
            <a:r>
              <a:rPr lang="en" sz="1600">
                <a:solidFill>
                  <a:schemeClr val="dk1"/>
                </a:solidFill>
                <a:highlight>
                  <a:schemeClr val="lt2"/>
                </a:highlight>
                <a:latin typeface="Roboto Mono"/>
                <a:ea typeface="Roboto Mono"/>
                <a:cs typeface="Roboto Mono"/>
                <a:sym typeface="Roboto Mono"/>
              </a:rPr>
              <a:t>SimpleSerial target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 object. 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Grouped into two categories: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Raw serial via </a:t>
            </a:r>
            <a:r>
              <a:rPr lang="en" sz="1600">
                <a:solidFill>
                  <a:schemeClr val="dk1"/>
                </a:solidFill>
                <a:highlight>
                  <a:schemeClr val="lt2"/>
                </a:highlight>
                <a:latin typeface="Roboto Mono"/>
                <a:ea typeface="Roboto Mono"/>
                <a:cs typeface="Roboto Mono"/>
                <a:sym typeface="Roboto Mono"/>
              </a:rPr>
              <a:t>target.read()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lang="en" sz="1600">
                <a:solidFill>
                  <a:schemeClr val="dk1"/>
                </a:solidFill>
                <a:highlight>
                  <a:schemeClr val="lt2"/>
                </a:highlight>
                <a:latin typeface="Roboto Mono"/>
                <a:ea typeface="Roboto Mono"/>
                <a:cs typeface="Roboto Mono"/>
                <a:sym typeface="Roboto Mono"/>
              </a:rPr>
              <a:t>target.write()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lang="en" sz="1600">
                <a:solidFill>
                  <a:schemeClr val="dk1"/>
                </a:solidFill>
                <a:highlight>
                  <a:schemeClr val="lt2"/>
                </a:highlight>
                <a:latin typeface="Roboto Mono"/>
                <a:ea typeface="Roboto Mono"/>
                <a:cs typeface="Roboto Mono"/>
                <a:sym typeface="Roboto Mono"/>
              </a:rPr>
              <a:t>target.flush()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, etc.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SimpleSerial commands via </a:t>
            </a:r>
            <a:r>
              <a:rPr lang="en" sz="1600">
                <a:solidFill>
                  <a:schemeClr val="dk1"/>
                </a:solidFill>
                <a:highlight>
                  <a:schemeClr val="lt2"/>
                </a:highlight>
                <a:latin typeface="Roboto Mono"/>
                <a:ea typeface="Roboto Mono"/>
                <a:cs typeface="Roboto Mono"/>
                <a:sym typeface="Roboto Mono"/>
              </a:rPr>
              <a:t>target.simpleserial_read()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lang="en" sz="1600">
                <a:solidFill>
                  <a:schemeClr val="dk1"/>
                </a:solidFill>
                <a:highlight>
                  <a:schemeClr val="lt2"/>
                </a:highlight>
                <a:latin typeface="Roboto Mono"/>
                <a:ea typeface="Roboto Mono"/>
                <a:cs typeface="Roboto Mono"/>
                <a:sym typeface="Roboto Mono"/>
              </a:rPr>
              <a:t>target.simpleserial_write()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lang="en" sz="1600">
                <a:solidFill>
                  <a:schemeClr val="dk1"/>
                </a:solidFill>
                <a:highlight>
                  <a:schemeClr val="lt2"/>
                </a:highlight>
                <a:latin typeface="Roboto Mono"/>
                <a:ea typeface="Roboto Mono"/>
                <a:cs typeface="Roboto Mono"/>
                <a:sym typeface="Roboto Mono"/>
              </a:rPr>
              <a:t>target.simpleserial_wait_ack()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, etc.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The firmware we uploaded uses the simpleserial protocol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5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300" name="Google Shape;30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"/>
            <a:ext cx="737550" cy="7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450" y="0"/>
            <a:ext cx="737550" cy="737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0"/>
          <p:cNvSpPr txBox="1"/>
          <p:nvPr>
            <p:ph type="title"/>
          </p:nvPr>
        </p:nvSpPr>
        <p:spPr>
          <a:xfrm>
            <a:off x="1507050" y="234850"/>
            <a:ext cx="612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00">
                <a:solidFill>
                  <a:srgbClr val="3E4349"/>
                </a:solidFill>
                <a:highlight>
                  <a:srgbClr val="FFFFFF"/>
                </a:highlight>
              </a:rPr>
              <a:t> </a:t>
            </a:r>
            <a:r>
              <a:rPr b="1" lang="en" sz="2200">
                <a:highlight>
                  <a:srgbClr val="FFFFFF"/>
                </a:highlight>
              </a:rPr>
              <a:t>Communication with the Target </a:t>
            </a:r>
            <a:endParaRPr b="1" sz="2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200">
              <a:solidFill>
                <a:srgbClr val="3E434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200">
              <a:highlight>
                <a:schemeClr val="lt1"/>
              </a:highlight>
            </a:endParaRPr>
          </a:p>
        </p:txBody>
      </p:sp>
      <p:sp>
        <p:nvSpPr>
          <p:cNvPr id="307" name="Google Shape;307;p40"/>
          <p:cNvSpPr txBox="1"/>
          <p:nvPr/>
        </p:nvSpPr>
        <p:spPr>
          <a:xfrm>
            <a:off x="108450" y="1202150"/>
            <a:ext cx="8927100" cy="3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en" sz="2200">
                <a:solidFill>
                  <a:schemeClr val="dk1"/>
                </a:solidFill>
              </a:rPr>
              <a:t>SimpleSerial</a:t>
            </a:r>
            <a:r>
              <a:rPr lang="en" sz="2200">
                <a:solidFill>
                  <a:schemeClr val="dk1"/>
                </a:solidFill>
              </a:rPr>
              <a:t> is a lightweight communication protocol used by </a:t>
            </a:r>
            <a:r>
              <a:rPr b="1" lang="en" sz="2200">
                <a:solidFill>
                  <a:schemeClr val="dk1"/>
                </a:solidFill>
              </a:rPr>
              <a:t>ChipWhisperer</a:t>
            </a:r>
            <a:r>
              <a:rPr lang="en" sz="2200">
                <a:solidFill>
                  <a:schemeClr val="dk1"/>
                </a:solidFill>
              </a:rPr>
              <a:t> to send and receive data between a </a:t>
            </a:r>
            <a:r>
              <a:rPr b="1" lang="en" sz="2200">
                <a:solidFill>
                  <a:schemeClr val="dk1"/>
                </a:solidFill>
              </a:rPr>
              <a:t>host PC</a:t>
            </a:r>
            <a:r>
              <a:rPr lang="en" sz="2200">
                <a:solidFill>
                  <a:schemeClr val="dk1"/>
                </a:solidFill>
              </a:rPr>
              <a:t> and a </a:t>
            </a:r>
            <a:r>
              <a:rPr b="1" lang="en" sz="2200">
                <a:solidFill>
                  <a:schemeClr val="dk1"/>
                </a:solidFill>
              </a:rPr>
              <a:t>target device</a:t>
            </a:r>
            <a:r>
              <a:rPr lang="en" sz="2200">
                <a:solidFill>
                  <a:schemeClr val="dk1"/>
                </a:solidFill>
              </a:rPr>
              <a:t> (XMEGA or STM32 microcontroller)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Uses </a:t>
            </a:r>
            <a:r>
              <a:rPr b="1" lang="en" sz="2200">
                <a:solidFill>
                  <a:schemeClr val="dk1"/>
                </a:solidFill>
              </a:rPr>
              <a:t>UART (serial communication)</a:t>
            </a:r>
            <a:r>
              <a:rPr lang="en" sz="2200">
                <a:solidFill>
                  <a:schemeClr val="dk1"/>
                </a:solidFill>
              </a:rPr>
              <a:t> for data exchange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HEX File Generated After Make Firmware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Contains </a:t>
            </a:r>
            <a:r>
              <a:rPr b="1" lang="en" sz="2200">
                <a:solidFill>
                  <a:schemeClr val="dk1"/>
                </a:solidFill>
              </a:rPr>
              <a:t>machine instructions</a:t>
            </a:r>
            <a:r>
              <a:rPr lang="en" sz="2200">
                <a:solidFill>
                  <a:schemeClr val="dk1"/>
                </a:solidFill>
              </a:rPr>
              <a:t> for the microcontroller</a:t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50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308" name="Google Shape;30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"/>
            <a:ext cx="737550" cy="7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450" y="0"/>
            <a:ext cx="737550" cy="737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/>
          <p:nvPr>
            <p:ph type="title"/>
          </p:nvPr>
        </p:nvSpPr>
        <p:spPr>
          <a:xfrm>
            <a:off x="1317575" y="251750"/>
            <a:ext cx="731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>
                <a:solidFill>
                  <a:srgbClr val="3E4349"/>
                </a:solidFill>
                <a:highlight>
                  <a:srgbClr val="FFFFFF"/>
                </a:highlight>
              </a:rPr>
              <a:t> </a:t>
            </a:r>
            <a:r>
              <a:rPr b="1" lang="en" sz="2200">
                <a:highlight>
                  <a:srgbClr val="FFFFFF"/>
                </a:highlight>
              </a:rPr>
              <a:t>Communication with the Target</a:t>
            </a:r>
            <a:endParaRPr b="1" sz="2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00">
              <a:solidFill>
                <a:srgbClr val="3E434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00">
              <a:highlight>
                <a:schemeClr val="lt1"/>
              </a:highlight>
            </a:endParaRPr>
          </a:p>
        </p:txBody>
      </p:sp>
      <p:sp>
        <p:nvSpPr>
          <p:cNvPr id="315" name="Google Shape;315;p41"/>
          <p:cNvSpPr txBox="1"/>
          <p:nvPr/>
        </p:nvSpPr>
        <p:spPr>
          <a:xfrm>
            <a:off x="108450" y="1202150"/>
            <a:ext cx="8927100" cy="35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14300" marR="11430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highlight>
                  <a:schemeClr val="lt1"/>
                </a:highlight>
              </a:rPr>
              <a:t>Encryption Application</a:t>
            </a:r>
            <a:endParaRPr sz="2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252525"/>
                </a:solidFill>
              </a:rPr>
              <a:t>The encryption application provides a simple method to encrypt a plaintext into a ciphertext. The following operations are performed:</a:t>
            </a:r>
            <a:endParaRPr sz="1650">
              <a:solidFill>
                <a:srgbClr val="252525"/>
              </a:solidFill>
            </a:endParaRPr>
          </a:p>
          <a:p>
            <a:pPr indent="-333375" lvl="0" marL="9017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252525"/>
              </a:buClr>
              <a:buSzPts val="1650"/>
              <a:buAutoNum type="arabicPeriod"/>
            </a:pPr>
            <a:r>
              <a:rPr lang="en" sz="1650">
                <a:solidFill>
                  <a:srgbClr val="252525"/>
                </a:solidFill>
              </a:rPr>
              <a:t>Load encryption key with 'k' command (</a:t>
            </a:r>
            <a:endParaRPr sz="1650">
              <a:solidFill>
                <a:srgbClr val="252525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252525"/>
                </a:solidFill>
              </a:rPr>
              <a:t>Eg: </a:t>
            </a:r>
            <a:r>
              <a:rPr b="1" lang="en" sz="1650">
                <a:solidFill>
                  <a:srgbClr val="0000FF"/>
                </a:solidFill>
              </a:rPr>
              <a:t>k</a:t>
            </a:r>
            <a:r>
              <a:rPr b="1" lang="en" sz="1650">
                <a:solidFill>
                  <a:srgbClr val="252525"/>
                </a:solidFill>
              </a:rPr>
              <a:t>2b7e151628aed2a6abf7158809cf4f3c\n</a:t>
            </a:r>
            <a:r>
              <a:rPr lang="en" sz="1650">
                <a:solidFill>
                  <a:srgbClr val="252525"/>
                </a:solidFill>
              </a:rPr>
              <a:t> sets key to </a:t>
            </a:r>
            <a:r>
              <a:rPr b="1" lang="en" sz="1650">
                <a:solidFill>
                  <a:srgbClr val="252525"/>
                </a:solidFill>
              </a:rPr>
              <a:t>2b7e151628aed2a6abf7158809cf4f3c</a:t>
            </a:r>
            <a:r>
              <a:rPr lang="en" sz="1650">
                <a:solidFill>
                  <a:srgbClr val="252525"/>
                </a:solidFill>
              </a:rPr>
              <a:t>).</a:t>
            </a:r>
            <a:endParaRPr sz="1650">
              <a:solidFill>
                <a:srgbClr val="252525"/>
              </a:solidFill>
            </a:endParaRPr>
          </a:p>
          <a:p>
            <a:pPr indent="-333375" lvl="0" marL="9017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52525"/>
              </a:buClr>
              <a:buSzPts val="1650"/>
              <a:buAutoNum type="arabicPeriod"/>
            </a:pPr>
            <a:r>
              <a:rPr lang="en" sz="1650">
                <a:solidFill>
                  <a:srgbClr val="252525"/>
                </a:solidFill>
              </a:rPr>
              <a:t>Set input text to encryption module with '</a:t>
            </a:r>
            <a:r>
              <a:rPr b="1" lang="en" sz="1650">
                <a:solidFill>
                  <a:srgbClr val="0000FF"/>
                </a:solidFill>
              </a:rPr>
              <a:t>p</a:t>
            </a:r>
            <a:r>
              <a:rPr lang="en" sz="1650">
                <a:solidFill>
                  <a:srgbClr val="252525"/>
                </a:solidFill>
              </a:rPr>
              <a:t>' command. </a:t>
            </a:r>
            <a:endParaRPr sz="1650">
              <a:solidFill>
                <a:srgbClr val="252525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252525"/>
                </a:solidFill>
              </a:rPr>
              <a:t>Device encrypts input text, and toggles the I/O trigger line during the encryption operation.</a:t>
            </a:r>
            <a:endParaRPr sz="1650">
              <a:solidFill>
                <a:srgbClr val="252525"/>
              </a:solidFill>
            </a:endParaRPr>
          </a:p>
          <a:p>
            <a:pPr indent="-333375" lvl="0" marL="9017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52525"/>
              </a:buClr>
              <a:buSzPts val="1650"/>
              <a:buAutoNum type="arabicPeriod"/>
            </a:pPr>
            <a:r>
              <a:rPr lang="en" sz="1650">
                <a:solidFill>
                  <a:srgbClr val="252525"/>
                </a:solidFill>
              </a:rPr>
              <a:t>The ciphertext is returned with the '</a:t>
            </a:r>
            <a:r>
              <a:rPr b="1" lang="en" sz="1650">
                <a:solidFill>
                  <a:srgbClr val="0000FF"/>
                </a:solidFill>
              </a:rPr>
              <a:t>r</a:t>
            </a:r>
            <a:r>
              <a:rPr lang="en" sz="1650">
                <a:solidFill>
                  <a:srgbClr val="252525"/>
                </a:solidFill>
              </a:rPr>
              <a:t>' command.</a:t>
            </a:r>
            <a:endParaRPr sz="2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316" name="Google Shape;31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"/>
            <a:ext cx="737550" cy="7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450" y="0"/>
            <a:ext cx="737550" cy="737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737550" y="169100"/>
            <a:ext cx="722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Attack Model / Assumptions </a:t>
            </a:r>
            <a:endParaRPr b="1" sz="3000">
              <a:solidFill>
                <a:schemeClr val="dk1"/>
              </a:solidFill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144750" y="1249475"/>
            <a:ext cx="8854500" cy="29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Consider a device capable of implementing the cryptographic function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The key is usually stored in the device and protected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Modern cryptography is based on Kerckhoffs's assumption. 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Any data other than the key is Public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Attacker only needs to extract the key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"/>
            <a:ext cx="737550" cy="7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450" y="0"/>
            <a:ext cx="737550" cy="737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2"/>
          <p:cNvSpPr txBox="1"/>
          <p:nvPr>
            <p:ph type="title"/>
          </p:nvPr>
        </p:nvSpPr>
        <p:spPr>
          <a:xfrm>
            <a:off x="1740325" y="117425"/>
            <a:ext cx="688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  <a:r>
              <a:rPr b="1" lang="en" sz="2200">
                <a:highlight>
                  <a:srgbClr val="FFFFFF"/>
                </a:highlight>
              </a:rPr>
              <a:t>Capturing Traces</a:t>
            </a:r>
            <a:endParaRPr sz="2200">
              <a:solidFill>
                <a:srgbClr val="3E434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00">
              <a:solidFill>
                <a:srgbClr val="3E434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00">
              <a:highlight>
                <a:schemeClr val="lt1"/>
              </a:highlight>
            </a:endParaRPr>
          </a:p>
        </p:txBody>
      </p:sp>
      <p:sp>
        <p:nvSpPr>
          <p:cNvPr id="323" name="Google Shape;323;p42"/>
          <p:cNvSpPr txBox="1"/>
          <p:nvPr/>
        </p:nvSpPr>
        <p:spPr>
          <a:xfrm>
            <a:off x="108450" y="1202150"/>
            <a:ext cx="89271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Arm the ChipWhisperer with </a:t>
            </a:r>
            <a:r>
              <a:rPr lang="en" sz="1800">
                <a:solidFill>
                  <a:schemeClr val="dk1"/>
                </a:solidFill>
                <a:highlight>
                  <a:schemeClr val="lt2"/>
                </a:highlight>
                <a:latin typeface="Roboto Mono"/>
                <a:ea typeface="Roboto Mono"/>
                <a:cs typeface="Roboto Mono"/>
                <a:sym typeface="Roboto Mono"/>
              </a:rPr>
              <a:t>scope.arm()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It will begin capturing as soon as it is triggered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highlight>
                  <a:schemeClr val="lt2"/>
                </a:highlight>
                <a:latin typeface="Roboto Mono"/>
                <a:ea typeface="Roboto Mono"/>
                <a:cs typeface="Roboto Mono"/>
                <a:sym typeface="Roboto Mono"/>
              </a:rPr>
              <a:t>scope.capture()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read back the captured power trace, blocking until either ChipWhisperer is done recording, or the scope times out. 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Read back the captured power trace with </a:t>
            </a:r>
            <a:r>
              <a:rPr lang="en" sz="1800">
                <a:solidFill>
                  <a:schemeClr val="dk1"/>
                </a:solidFill>
                <a:highlight>
                  <a:schemeClr val="lt2"/>
                </a:highlight>
                <a:latin typeface="Roboto Mono"/>
                <a:ea typeface="Roboto Mono"/>
                <a:cs typeface="Roboto Mono"/>
                <a:sym typeface="Roboto Mono"/>
              </a:rPr>
              <a:t>scope.get_last_trace()</a:t>
            </a:r>
            <a:endParaRPr sz="1800">
              <a:solidFill>
                <a:schemeClr val="dk1"/>
              </a:solidFill>
              <a:highlight>
                <a:schemeClr val="lt2"/>
              </a:highlight>
            </a:endParaRPr>
          </a:p>
        </p:txBody>
      </p:sp>
      <p:pic>
        <p:nvPicPr>
          <p:cNvPr id="324" name="Google Shape;32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"/>
            <a:ext cx="737550" cy="7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450" y="0"/>
            <a:ext cx="737550" cy="737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3"/>
          <p:cNvSpPr txBox="1"/>
          <p:nvPr>
            <p:ph type="title"/>
          </p:nvPr>
        </p:nvSpPr>
        <p:spPr>
          <a:xfrm>
            <a:off x="1681625" y="117425"/>
            <a:ext cx="694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  <a:r>
              <a:rPr b="1" lang="en" sz="2200">
                <a:highlight>
                  <a:srgbClr val="FFFFFF"/>
                </a:highlight>
              </a:rPr>
              <a:t>Capturing Traces</a:t>
            </a:r>
            <a:endParaRPr sz="2200">
              <a:solidFill>
                <a:srgbClr val="3E434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00">
              <a:solidFill>
                <a:srgbClr val="3E434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00">
              <a:highlight>
                <a:schemeClr val="lt1"/>
              </a:highlight>
            </a:endParaRPr>
          </a:p>
        </p:txBody>
      </p:sp>
      <p:sp>
        <p:nvSpPr>
          <p:cNvPr id="331" name="Google Shape;331;p43"/>
          <p:cNvSpPr txBox="1"/>
          <p:nvPr/>
        </p:nvSpPr>
        <p:spPr>
          <a:xfrm>
            <a:off x="108450" y="959700"/>
            <a:ext cx="89271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2"/>
                </a:highlight>
              </a:rPr>
              <a:t>simpleserial_base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 will trigger the ChipWhisperer when we send the </a:t>
            </a:r>
            <a:r>
              <a:rPr lang="en" sz="1600">
                <a:solidFill>
                  <a:schemeClr val="dk1"/>
                </a:solidFill>
              </a:rPr>
              <a:t>'</a:t>
            </a:r>
            <a:r>
              <a:rPr b="1" lang="en" sz="1600">
                <a:solidFill>
                  <a:srgbClr val="0000FF"/>
                </a:solidFill>
              </a:rPr>
              <a:t>p</a:t>
            </a:r>
            <a:r>
              <a:rPr lang="en" sz="1600">
                <a:solidFill>
                  <a:schemeClr val="dk1"/>
                </a:solidFill>
              </a:rPr>
              <a:t>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 command. Try capturing a trace now</a:t>
            </a:r>
            <a:endParaRPr sz="1600">
              <a:solidFill>
                <a:schemeClr val="dk1"/>
              </a:solidFill>
              <a:highlight>
                <a:schemeClr val="lt2"/>
              </a:highlight>
            </a:endParaRPr>
          </a:p>
        </p:txBody>
      </p:sp>
      <p:pic>
        <p:nvPicPr>
          <p:cNvPr id="332" name="Google Shape;33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325" y="1674000"/>
            <a:ext cx="8839200" cy="775203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3"/>
          <p:cNvSpPr txBox="1"/>
          <p:nvPr/>
        </p:nvSpPr>
        <p:spPr>
          <a:xfrm>
            <a:off x="528425" y="2571750"/>
            <a:ext cx="8199000" cy="25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ChipWhisperer also has a </a:t>
            </a:r>
            <a:r>
              <a:rPr lang="en" sz="1600">
                <a:solidFill>
                  <a:schemeClr val="dk1"/>
                </a:solidFill>
                <a:highlight>
                  <a:schemeClr val="lt2"/>
                </a:highlight>
              </a:rPr>
              <a:t>capture_trace()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convenience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 function that: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Optionally sends the '</a:t>
            </a:r>
            <a:r>
              <a:rPr b="1" lang="en" sz="1600">
                <a:solidFill>
                  <a:srgbClr val="0000FF"/>
                </a:solidFill>
                <a:highlight>
                  <a:srgbClr val="FFFFFF"/>
                </a:highlight>
              </a:rPr>
              <a:t>k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' command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Arms the scope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Sends the '</a:t>
            </a:r>
            <a:r>
              <a:rPr b="1" lang="en" sz="1600">
                <a:solidFill>
                  <a:srgbClr val="0000FF"/>
                </a:solidFill>
                <a:highlight>
                  <a:srgbClr val="FFFFFF"/>
                </a:highlight>
              </a:rPr>
              <a:t>p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' command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Captures the trace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Reads the return '</a:t>
            </a:r>
            <a:r>
              <a:rPr b="1" lang="en" sz="1600">
                <a:solidFill>
                  <a:srgbClr val="0000FF"/>
                </a:solidFill>
                <a:highlight>
                  <a:srgbClr val="FFFFFF"/>
                </a:highlight>
              </a:rPr>
              <a:t>r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' as response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Returns a Trace class that groups the trace data, '</a:t>
            </a:r>
            <a:r>
              <a:rPr b="1" lang="en" sz="1600">
                <a:solidFill>
                  <a:srgbClr val="0000FF"/>
                </a:solidFill>
                <a:highlight>
                  <a:srgbClr val="FFFFFF"/>
                </a:highlight>
              </a:rPr>
              <a:t>p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' message, the '</a:t>
            </a:r>
            <a:r>
              <a:rPr b="1" lang="en" sz="1600">
                <a:solidFill>
                  <a:srgbClr val="0000FF"/>
                </a:solidFill>
                <a:highlight>
                  <a:srgbClr val="FFFFFF"/>
                </a:highlight>
              </a:rPr>
              <a:t>r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' response, and the '</a:t>
            </a:r>
            <a:r>
              <a:rPr b="1" lang="en" sz="1600">
                <a:solidFill>
                  <a:srgbClr val="0000FF"/>
                </a:solidFill>
                <a:highlight>
                  <a:srgbClr val="FFFFFF"/>
                </a:highlight>
              </a:rPr>
              <a:t>k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' key.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334" name="Google Shape;33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-1"/>
            <a:ext cx="737550" cy="7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6450" y="0"/>
            <a:ext cx="737550" cy="737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4"/>
          <p:cNvSpPr txBox="1"/>
          <p:nvPr>
            <p:ph type="title"/>
          </p:nvPr>
        </p:nvSpPr>
        <p:spPr>
          <a:xfrm>
            <a:off x="800875" y="117425"/>
            <a:ext cx="782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b="1" lang="en" sz="2200">
                <a:highlight>
                  <a:srgbClr val="FFFFFF"/>
                </a:highlight>
              </a:rPr>
              <a:t>Disconnect from the hardware</a:t>
            </a:r>
            <a:endParaRPr b="1" sz="2200">
              <a:highlight>
                <a:schemeClr val="lt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200">
              <a:solidFill>
                <a:srgbClr val="3E434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200">
              <a:highlight>
                <a:schemeClr val="lt1"/>
              </a:highlight>
            </a:endParaRPr>
          </a:p>
        </p:txBody>
      </p:sp>
      <p:pic>
        <p:nvPicPr>
          <p:cNvPr id="341" name="Google Shape;34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325" y="1568050"/>
            <a:ext cx="831532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-1"/>
            <a:ext cx="737550" cy="7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6450" y="0"/>
            <a:ext cx="737550" cy="737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5"/>
          <p:cNvSpPr txBox="1"/>
          <p:nvPr>
            <p:ph type="title"/>
          </p:nvPr>
        </p:nvSpPr>
        <p:spPr>
          <a:xfrm>
            <a:off x="800875" y="117425"/>
            <a:ext cx="782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b="1" lang="en" sz="2200">
                <a:highlight>
                  <a:srgbClr val="FFFFFF"/>
                </a:highlight>
              </a:rPr>
              <a:t>Useful Links </a:t>
            </a:r>
            <a:endParaRPr b="1" sz="2200">
              <a:highlight>
                <a:schemeClr val="lt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200">
              <a:solidFill>
                <a:srgbClr val="3E434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200">
              <a:highlight>
                <a:schemeClr val="lt1"/>
              </a:highlight>
            </a:endParaRPr>
          </a:p>
        </p:txBody>
      </p:sp>
      <p:pic>
        <p:nvPicPr>
          <p:cNvPr id="349" name="Google Shape;34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"/>
            <a:ext cx="737550" cy="7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450" y="0"/>
            <a:ext cx="737550" cy="737504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5"/>
          <p:cNvSpPr txBox="1"/>
          <p:nvPr/>
        </p:nvSpPr>
        <p:spPr>
          <a:xfrm>
            <a:off x="800875" y="1056875"/>
            <a:ext cx="75156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https://rtfm.newae.com/Capture/ChipWhisperer-Lite/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u="sng">
                <a:solidFill>
                  <a:schemeClr val="hlink"/>
                </a:solidFill>
                <a:hlinkClick r:id="rId6"/>
              </a:rPr>
              <a:t>https://www.newae.com/products/nae-cw1173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u="sng">
                <a:solidFill>
                  <a:schemeClr val="hlink"/>
                </a:solidFill>
                <a:hlinkClick r:id="rId7"/>
              </a:rPr>
              <a:t>https://chipwhisperer.readthedocs.io/en/latest/windows-install.html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Anaconda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ARM GCC Compiler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Visual Studio Code</a:t>
            </a:r>
            <a:endParaRPr sz="19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6"/>
          <p:cNvSpPr txBox="1"/>
          <p:nvPr>
            <p:ph type="title"/>
          </p:nvPr>
        </p:nvSpPr>
        <p:spPr>
          <a:xfrm>
            <a:off x="252975" y="1698000"/>
            <a:ext cx="8520600" cy="17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b="1" lang="en" sz="3000">
                <a:highlight>
                  <a:srgbClr val="FFFFFF"/>
                </a:highlight>
              </a:rPr>
              <a:t>Let’s try to capture some trace and perform Correlation Power Attack (CPA)</a:t>
            </a:r>
            <a:endParaRPr b="1" sz="3000">
              <a:highlight>
                <a:schemeClr val="lt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30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30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3000">
              <a:solidFill>
                <a:srgbClr val="3E434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3000">
              <a:highlight>
                <a:schemeClr val="lt1"/>
              </a:highlight>
            </a:endParaRPr>
          </a:p>
        </p:txBody>
      </p:sp>
      <p:pic>
        <p:nvPicPr>
          <p:cNvPr id="357" name="Google Shape;35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"/>
            <a:ext cx="737550" cy="7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450" y="0"/>
            <a:ext cx="737550" cy="737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 txBox="1"/>
          <p:nvPr>
            <p:ph type="title"/>
          </p:nvPr>
        </p:nvSpPr>
        <p:spPr>
          <a:xfrm>
            <a:off x="1129700" y="117425"/>
            <a:ext cx="749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800"/>
              <a:t>AES-128 Encryption</a:t>
            </a:r>
            <a:endParaRPr b="1" sz="3000">
              <a:highlight>
                <a:schemeClr val="lt1"/>
              </a:highlight>
            </a:endParaRPr>
          </a:p>
        </p:txBody>
      </p:sp>
      <p:pic>
        <p:nvPicPr>
          <p:cNvPr id="364" name="Google Shape;36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4300" y="909450"/>
            <a:ext cx="6174473" cy="41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-1"/>
            <a:ext cx="737550" cy="7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6450" y="0"/>
            <a:ext cx="737550" cy="737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8"/>
          <p:cNvSpPr txBox="1"/>
          <p:nvPr>
            <p:ph type="title"/>
          </p:nvPr>
        </p:nvSpPr>
        <p:spPr>
          <a:xfrm>
            <a:off x="1235375" y="117425"/>
            <a:ext cx="739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00"/>
              <a:t>Calculating the Hypothetical Power</a:t>
            </a:r>
            <a:endParaRPr b="1" sz="2200">
              <a:highlight>
                <a:schemeClr val="lt1"/>
              </a:highlight>
            </a:endParaRPr>
          </a:p>
        </p:txBody>
      </p:sp>
      <p:pic>
        <p:nvPicPr>
          <p:cNvPr id="372" name="Google Shape;37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947045"/>
            <a:ext cx="8991600" cy="3972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-1"/>
            <a:ext cx="737550" cy="7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6450" y="0"/>
            <a:ext cx="737550" cy="737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9"/>
          <p:cNvSpPr txBox="1"/>
          <p:nvPr>
            <p:ph type="title"/>
          </p:nvPr>
        </p:nvSpPr>
        <p:spPr>
          <a:xfrm>
            <a:off x="777400" y="117425"/>
            <a:ext cx="785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00"/>
              <a:t>Computing the Correlation Matrix</a:t>
            </a:r>
            <a:endParaRPr b="1" sz="2200">
              <a:highlight>
                <a:schemeClr val="lt1"/>
              </a:highlight>
            </a:endParaRPr>
          </a:p>
        </p:txBody>
      </p:sp>
      <p:sp>
        <p:nvSpPr>
          <p:cNvPr id="380" name="Google Shape;380;p49"/>
          <p:cNvSpPr txBox="1"/>
          <p:nvPr/>
        </p:nvSpPr>
        <p:spPr>
          <a:xfrm>
            <a:off x="127050" y="1221150"/>
            <a:ext cx="8889900" cy="3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Actual Power values for all the NSample encryptions are stored in the array </a:t>
            </a:r>
            <a:r>
              <a:rPr lang="en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trace[NSample][NPoint].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Attacker first scans each column of this array and computes the average, and stores in </a:t>
            </a:r>
            <a:r>
              <a:rPr lang="en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meanTrace[NPoint].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Likewise, the hypothetical power is stored in the array </a:t>
            </a:r>
            <a:r>
              <a:rPr lang="en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hPower[NSample][NKey].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Attacker scans each column and stores in the array </a:t>
            </a:r>
            <a:r>
              <a:rPr lang="en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meanH[NKey]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1" name="Google Shape;38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"/>
            <a:ext cx="737550" cy="7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450" y="0"/>
            <a:ext cx="737550" cy="737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0"/>
          <p:cNvSpPr txBox="1"/>
          <p:nvPr>
            <p:ph type="title"/>
          </p:nvPr>
        </p:nvSpPr>
        <p:spPr>
          <a:xfrm>
            <a:off x="1247125" y="117425"/>
            <a:ext cx="7381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00"/>
              <a:t>C</a:t>
            </a:r>
            <a:r>
              <a:rPr b="1" lang="en" sz="2200"/>
              <a:t>orrelation Matrix</a:t>
            </a:r>
            <a:endParaRPr b="1" sz="2200">
              <a:highlight>
                <a:schemeClr val="lt1"/>
              </a:highlight>
            </a:endParaRPr>
          </a:p>
        </p:txBody>
      </p:sp>
      <p:pic>
        <p:nvPicPr>
          <p:cNvPr id="388" name="Google Shape;38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7700"/>
            <a:ext cx="8839200" cy="3553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-1"/>
            <a:ext cx="737550" cy="7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6450" y="0"/>
            <a:ext cx="737550" cy="737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1"/>
          <p:cNvSpPr txBox="1"/>
          <p:nvPr>
            <p:ph type="title"/>
          </p:nvPr>
        </p:nvSpPr>
        <p:spPr>
          <a:xfrm>
            <a:off x="1317575" y="117425"/>
            <a:ext cx="731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00"/>
              <a:t>Correlation Matrix</a:t>
            </a:r>
            <a:endParaRPr b="1" sz="2200">
              <a:highlight>
                <a:schemeClr val="lt1"/>
              </a:highlight>
            </a:endParaRPr>
          </a:p>
        </p:txBody>
      </p:sp>
      <p:pic>
        <p:nvPicPr>
          <p:cNvPr id="396" name="Google Shape;39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1200" y="1360350"/>
            <a:ext cx="5122800" cy="310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450" y="1004575"/>
            <a:ext cx="3716399" cy="3817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" y="-1"/>
            <a:ext cx="737550" cy="7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6450" y="0"/>
            <a:ext cx="737550" cy="737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/>
        </p:nvSpPr>
        <p:spPr>
          <a:xfrm>
            <a:off x="763500" y="207625"/>
            <a:ext cx="7617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dk1"/>
                </a:solidFill>
              </a:rPr>
              <a:t>Attack Phases</a:t>
            </a:r>
            <a:endParaRPr b="1" sz="3400">
              <a:solidFill>
                <a:schemeClr val="dk1"/>
              </a:solidFill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219050" y="1182575"/>
            <a:ext cx="8854500" cy="26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●"/>
            </a:pPr>
            <a:r>
              <a:rPr b="1" lang="en" sz="2900">
                <a:solidFill>
                  <a:schemeClr val="dk1"/>
                </a:solidFill>
              </a:rPr>
              <a:t>Interaction phase</a:t>
            </a:r>
            <a:r>
              <a:rPr lang="en" sz="2900">
                <a:solidFill>
                  <a:schemeClr val="dk1"/>
                </a:solidFill>
              </a:rPr>
              <a:t>: interact with the hardware system under attack and obtain the physical characteristics of the device</a:t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●"/>
            </a:pPr>
            <a:r>
              <a:rPr b="1" lang="en" sz="2900">
                <a:solidFill>
                  <a:schemeClr val="dk1"/>
                </a:solidFill>
              </a:rPr>
              <a:t>Analysis phase</a:t>
            </a:r>
            <a:r>
              <a:rPr lang="en" sz="2900">
                <a:solidFill>
                  <a:schemeClr val="dk1"/>
                </a:solidFill>
              </a:rPr>
              <a:t>: analyze the gathered information to recover the key</a:t>
            </a:r>
            <a:endParaRPr sz="2900">
              <a:solidFill>
                <a:schemeClr val="dk1"/>
              </a:solidFill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"/>
            <a:ext cx="737550" cy="7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450" y="0"/>
            <a:ext cx="737550" cy="737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2"/>
          <p:cNvSpPr txBox="1"/>
          <p:nvPr>
            <p:ph type="title"/>
          </p:nvPr>
        </p:nvSpPr>
        <p:spPr>
          <a:xfrm>
            <a:off x="2863375" y="1999050"/>
            <a:ext cx="3675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800"/>
              <a:t>Fault Attack</a:t>
            </a:r>
            <a:endParaRPr b="1" sz="3800">
              <a:highlight>
                <a:schemeClr val="lt1"/>
              </a:highlight>
            </a:endParaRPr>
          </a:p>
        </p:txBody>
      </p:sp>
      <p:pic>
        <p:nvPicPr>
          <p:cNvPr id="405" name="Google Shape;40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"/>
            <a:ext cx="737550" cy="7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450" y="0"/>
            <a:ext cx="737550" cy="737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3"/>
          <p:cNvSpPr txBox="1"/>
          <p:nvPr>
            <p:ph type="title"/>
          </p:nvPr>
        </p:nvSpPr>
        <p:spPr>
          <a:xfrm>
            <a:off x="577775" y="803225"/>
            <a:ext cx="8067600" cy="37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900"/>
              <a:t>Electromagnetic Fault Injection:</a:t>
            </a:r>
            <a:endParaRPr b="1" sz="1900"/>
          </a:p>
          <a:p>
            <a:pPr indent="-3492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Emission of electromagnetic pulses on a specific location of the device can induce a fault.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900"/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/>
              <a:t>Laser Fault Injection:</a:t>
            </a:r>
            <a:endParaRPr b="1" sz="1900"/>
          </a:p>
          <a:p>
            <a:pPr indent="-3492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Emitting a laser pulse to a specific location of a device can cause a fault.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control of the attack is very high compared to the previous ones.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This attack is invasive, since the packaging of the target chip must be at least partially removed (decapsulation).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1900"/>
          </a:p>
        </p:txBody>
      </p:sp>
      <p:pic>
        <p:nvPicPr>
          <p:cNvPr id="412" name="Google Shape;41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"/>
            <a:ext cx="737550" cy="7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450" y="0"/>
            <a:ext cx="737550" cy="737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4"/>
          <p:cNvSpPr txBox="1"/>
          <p:nvPr/>
        </p:nvSpPr>
        <p:spPr>
          <a:xfrm>
            <a:off x="988775" y="50750"/>
            <a:ext cx="3757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Existing Fault Attack Infrastructure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419" name="Google Shape;419;p54"/>
          <p:cNvSpPr txBox="1"/>
          <p:nvPr/>
        </p:nvSpPr>
        <p:spPr>
          <a:xfrm>
            <a:off x="89125" y="3203725"/>
            <a:ext cx="4610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D2E2D"/>
                </a:solidFill>
              </a:rPr>
              <a:t>Components in the setup</a:t>
            </a:r>
            <a:r>
              <a:rPr lang="en" sz="1200">
                <a:solidFill>
                  <a:srgbClr val="2D2E2D"/>
                </a:solidFill>
              </a:rPr>
              <a:t>:</a:t>
            </a:r>
            <a:endParaRPr sz="1200">
              <a:solidFill>
                <a:srgbClr val="2D2E2D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2E2D"/>
              </a:buClr>
              <a:buSzPts val="1200"/>
              <a:buChar char="●"/>
            </a:pPr>
            <a:r>
              <a:rPr lang="en" sz="1200">
                <a:solidFill>
                  <a:srgbClr val="2D2E2D"/>
                </a:solidFill>
              </a:rPr>
              <a:t>Arbitrary waveform generator: Keysight 81160A</a:t>
            </a:r>
            <a:endParaRPr sz="1200">
              <a:solidFill>
                <a:srgbClr val="2D2E2D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2E2D"/>
              </a:buClr>
              <a:buSzPts val="1200"/>
              <a:buChar char="●"/>
            </a:pPr>
            <a:r>
              <a:rPr lang="en" sz="1200">
                <a:solidFill>
                  <a:srgbClr val="2D2E2D"/>
                </a:solidFill>
              </a:rPr>
              <a:t>Constant-gain power amplifier: Teseq CBA 400M-260</a:t>
            </a:r>
            <a:endParaRPr sz="1200">
              <a:solidFill>
                <a:srgbClr val="2D2E2D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2E2D"/>
              </a:buClr>
              <a:buSzPts val="1200"/>
              <a:buChar char="●"/>
            </a:pPr>
            <a:r>
              <a:rPr lang="en" sz="1200">
                <a:solidFill>
                  <a:srgbClr val="2D2E2D"/>
                </a:solidFill>
              </a:rPr>
              <a:t>High-frequency near field H-probe: Rigol Near-field Probe 30MHz-3GHz</a:t>
            </a:r>
            <a:endParaRPr sz="1200">
              <a:solidFill>
                <a:srgbClr val="2D2E2D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2E2D"/>
              </a:buClr>
              <a:buSzPts val="1200"/>
              <a:buChar char="●"/>
            </a:pPr>
            <a:r>
              <a:rPr lang="en" sz="1200">
                <a:solidFill>
                  <a:srgbClr val="2D2E2D"/>
                </a:solidFill>
              </a:rPr>
              <a:t>XYZ table: Thorlabs SMC100</a:t>
            </a:r>
            <a:endParaRPr b="1" sz="1200">
              <a:solidFill>
                <a:srgbClr val="2D2E2D"/>
              </a:solidFill>
            </a:endParaRPr>
          </a:p>
        </p:txBody>
      </p:sp>
      <p:pic>
        <p:nvPicPr>
          <p:cNvPr id="420" name="Google Shape;42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50" y="689400"/>
            <a:ext cx="3917625" cy="2150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5750" y="260625"/>
            <a:ext cx="3647925" cy="2051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5675" y="2571750"/>
            <a:ext cx="3608074" cy="220747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4"/>
          <p:cNvSpPr txBox="1"/>
          <p:nvPr/>
        </p:nvSpPr>
        <p:spPr>
          <a:xfrm>
            <a:off x="5556850" y="2233650"/>
            <a:ext cx="201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EM fault injection setup</a:t>
            </a:r>
            <a:endParaRPr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54"/>
          <p:cNvSpPr txBox="1"/>
          <p:nvPr/>
        </p:nvSpPr>
        <p:spPr>
          <a:xfrm>
            <a:off x="4304063" y="4753775"/>
            <a:ext cx="479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EM Fault injection along with side channel observation setup</a:t>
            </a:r>
            <a:endParaRPr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5" name="Google Shape;425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" y="-1"/>
            <a:ext cx="737550" cy="7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6450" y="0"/>
            <a:ext cx="737550" cy="737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"/>
            <a:ext cx="737550" cy="7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450" y="0"/>
            <a:ext cx="737550" cy="737504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5"/>
          <p:cNvSpPr txBox="1"/>
          <p:nvPr/>
        </p:nvSpPr>
        <p:spPr>
          <a:xfrm>
            <a:off x="2198325" y="1871850"/>
            <a:ext cx="37461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solidFill>
                  <a:schemeClr val="dk1"/>
                </a:solidFill>
              </a:rPr>
              <a:t>Thank You</a:t>
            </a:r>
            <a:endParaRPr b="1" sz="5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/>
        </p:nvSpPr>
        <p:spPr>
          <a:xfrm>
            <a:off x="1117950" y="107150"/>
            <a:ext cx="6235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Side Channel Analysis Infrastructure</a:t>
            </a:r>
            <a:endParaRPr b="1" sz="2200">
              <a:solidFill>
                <a:schemeClr val="dk1"/>
              </a:solidFill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119775" y="709275"/>
            <a:ext cx="8960100" cy="18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Side-Channel attacks aim at side-channel inputs and outputs, bypassing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the theoretical strength of cryptographic algorithms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Power Consumption</a:t>
            </a:r>
            <a:r>
              <a:rPr b="1" lang="en" sz="1800">
                <a:solidFill>
                  <a:schemeClr val="dk1"/>
                </a:solidFill>
              </a:rPr>
              <a:t> :</a:t>
            </a:r>
            <a:r>
              <a:rPr lang="en" sz="1800">
                <a:solidFill>
                  <a:schemeClr val="dk1"/>
                </a:solidFill>
              </a:rPr>
              <a:t> Logic circuits typically consume different amounts of power based on their input data</a:t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575" y="2452575"/>
            <a:ext cx="6322829" cy="238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-1"/>
            <a:ext cx="737550" cy="7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6450" y="0"/>
            <a:ext cx="737550" cy="737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/>
        </p:nvSpPr>
        <p:spPr>
          <a:xfrm>
            <a:off x="1035750" y="110400"/>
            <a:ext cx="627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Side Channel Analysis Infrastructure</a:t>
            </a:r>
            <a:endParaRPr b="1" sz="2200">
              <a:solidFill>
                <a:schemeClr val="dk1"/>
              </a:solidFill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91950" y="955900"/>
            <a:ext cx="8960100" cy="32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Electro-Magnetic</a:t>
            </a:r>
            <a:r>
              <a:rPr lang="en" sz="2200">
                <a:solidFill>
                  <a:schemeClr val="dk1"/>
                </a:solidFill>
              </a:rPr>
              <a:t>: </a:t>
            </a:r>
            <a:endParaRPr sz="22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  <a:highlight>
                  <a:srgbClr val="FFFFFF"/>
                </a:highlight>
              </a:rPr>
              <a:t>Physically measure the electromagnetic emanations from an electronic device and use analytical methods and leakage models to steal information from the data.</a:t>
            </a:r>
            <a:endParaRPr sz="2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100">
                <a:solidFill>
                  <a:schemeClr val="dk1"/>
                </a:solidFill>
                <a:highlight>
                  <a:srgbClr val="FFFFFF"/>
                </a:highlight>
              </a:rPr>
              <a:t>EM attacks are non-invasive </a:t>
            </a:r>
            <a:endParaRPr sz="2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100">
                <a:solidFill>
                  <a:schemeClr val="dk1"/>
                </a:solidFill>
                <a:highlight>
                  <a:srgbClr val="FFFFFF"/>
                </a:highlight>
              </a:rPr>
              <a:t>This makes EM attacks powerful because they are easy for the attacker to perform. It only requires the use of a near-field probe and an oscilloscope.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"/>
            <a:ext cx="737550" cy="7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450" y="0"/>
            <a:ext cx="737550" cy="737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75" y="756275"/>
            <a:ext cx="4007000" cy="3907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2425" y="756275"/>
            <a:ext cx="4857549" cy="273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/>
        </p:nvSpPr>
        <p:spPr>
          <a:xfrm>
            <a:off x="871325" y="107150"/>
            <a:ext cx="6634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Existing Side Channel Analysis Infrastructure</a:t>
            </a:r>
            <a:endParaRPr b="1" sz="2200">
              <a:solidFill>
                <a:schemeClr val="dk1"/>
              </a:solidFill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4065475" y="3410875"/>
            <a:ext cx="50145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D2E2D"/>
                </a:solidFill>
              </a:rPr>
              <a:t>Process description:</a:t>
            </a:r>
            <a:endParaRPr b="1" sz="1200">
              <a:solidFill>
                <a:srgbClr val="2D2E2D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2E2D"/>
              </a:buClr>
              <a:buSzPts val="1200"/>
              <a:buChar char="●"/>
            </a:pPr>
            <a:r>
              <a:rPr lang="en" sz="1200">
                <a:solidFill>
                  <a:srgbClr val="2D2E2D"/>
                </a:solidFill>
              </a:rPr>
              <a:t>The Target Device executes some cryptographic algorithm</a:t>
            </a:r>
            <a:endParaRPr sz="1200">
              <a:solidFill>
                <a:srgbClr val="2D2E2D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2E2D"/>
              </a:buClr>
              <a:buSzPts val="1200"/>
              <a:buChar char="●"/>
            </a:pPr>
            <a:r>
              <a:rPr lang="en" sz="1200">
                <a:solidFill>
                  <a:srgbClr val="2D2E2D"/>
                </a:solidFill>
              </a:rPr>
              <a:t>The radiations emanated by the target device is collected using the EM probe</a:t>
            </a:r>
            <a:endParaRPr sz="1200">
              <a:solidFill>
                <a:srgbClr val="2D2E2D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2E2D"/>
              </a:buClr>
              <a:buSzPts val="1200"/>
              <a:buChar char="●"/>
            </a:pPr>
            <a:r>
              <a:rPr lang="en" sz="1200">
                <a:solidFill>
                  <a:srgbClr val="2D2E2D"/>
                </a:solidFill>
              </a:rPr>
              <a:t>The EM feeds the signal to an oscilloscope via a pre-amplifier</a:t>
            </a:r>
            <a:endParaRPr sz="1200">
              <a:solidFill>
                <a:srgbClr val="2D2E2D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2E2D"/>
              </a:buClr>
              <a:buSzPts val="1200"/>
              <a:buChar char="●"/>
            </a:pPr>
            <a:r>
              <a:rPr lang="en" sz="1200">
                <a:solidFill>
                  <a:srgbClr val="2D2E2D"/>
                </a:solidFill>
              </a:rPr>
              <a:t>The data from the oscilloscope is further transferred on the host PC for further analysis</a:t>
            </a:r>
            <a:endParaRPr sz="1200">
              <a:solidFill>
                <a:srgbClr val="2D2E2D"/>
              </a:solidFill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" y="-1"/>
            <a:ext cx="737550" cy="7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6450" y="0"/>
            <a:ext cx="737550" cy="737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857250" y="1541075"/>
            <a:ext cx="8035200" cy="16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20"/>
              <a:t>Can we bring down these large setup into an integrated device?</a:t>
            </a:r>
            <a:endParaRPr sz="3920"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"/>
            <a:ext cx="737550" cy="7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450" y="0"/>
            <a:ext cx="737550" cy="737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375" y="965488"/>
            <a:ext cx="6972300" cy="340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/>
        </p:nvSpPr>
        <p:spPr>
          <a:xfrm>
            <a:off x="965300" y="286550"/>
            <a:ext cx="67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ChipWhisperer</a:t>
            </a:r>
            <a:endParaRPr b="1" sz="2200">
              <a:solidFill>
                <a:schemeClr val="dk1"/>
              </a:solidFill>
            </a:endParaRPr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-1"/>
            <a:ext cx="737550" cy="7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6450" y="0"/>
            <a:ext cx="737550" cy="737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